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59" r:id="rId2"/>
    <p:sldId id="360" r:id="rId3"/>
    <p:sldId id="361" r:id="rId4"/>
    <p:sldId id="270" r:id="rId5"/>
    <p:sldId id="333" r:id="rId6"/>
    <p:sldId id="267" r:id="rId7"/>
    <p:sldId id="332" r:id="rId8"/>
    <p:sldId id="268" r:id="rId9"/>
    <p:sldId id="258" r:id="rId10"/>
    <p:sldId id="271" r:id="rId11"/>
    <p:sldId id="272" r:id="rId12"/>
    <p:sldId id="273" r:id="rId13"/>
    <p:sldId id="348" r:id="rId14"/>
    <p:sldId id="340" r:id="rId15"/>
    <p:sldId id="342" r:id="rId16"/>
    <p:sldId id="341" r:id="rId17"/>
    <p:sldId id="343" r:id="rId18"/>
    <p:sldId id="345" r:id="rId19"/>
    <p:sldId id="346" r:id="rId20"/>
    <p:sldId id="347" r:id="rId21"/>
    <p:sldId id="349" r:id="rId22"/>
    <p:sldId id="291" r:id="rId23"/>
    <p:sldId id="274" r:id="rId24"/>
    <p:sldId id="353" r:id="rId25"/>
    <p:sldId id="357" r:id="rId26"/>
    <p:sldId id="356" r:id="rId27"/>
    <p:sldId id="295" r:id="rId28"/>
    <p:sldId id="296" r:id="rId29"/>
    <p:sldId id="284" r:id="rId30"/>
    <p:sldId id="290" r:id="rId31"/>
    <p:sldId id="275" r:id="rId32"/>
    <p:sldId id="350" r:id="rId33"/>
    <p:sldId id="337" r:id="rId34"/>
    <p:sldId id="338" r:id="rId35"/>
    <p:sldId id="339" r:id="rId36"/>
    <p:sldId id="292" r:id="rId37"/>
    <p:sldId id="304" r:id="rId38"/>
    <p:sldId id="294" r:id="rId39"/>
    <p:sldId id="293" r:id="rId40"/>
    <p:sldId id="305" r:id="rId41"/>
    <p:sldId id="358" r:id="rId42"/>
    <p:sldId id="306" r:id="rId43"/>
    <p:sldId id="355" r:id="rId44"/>
    <p:sldId id="354" r:id="rId45"/>
    <p:sldId id="307" r:id="rId46"/>
    <p:sldId id="318" r:id="rId47"/>
    <p:sldId id="261" r:id="rId48"/>
    <p:sldId id="262" r:id="rId49"/>
    <p:sldId id="322" r:id="rId50"/>
    <p:sldId id="263" r:id="rId51"/>
    <p:sldId id="277" r:id="rId52"/>
    <p:sldId id="269" r:id="rId53"/>
    <p:sldId id="309" r:id="rId54"/>
    <p:sldId id="313" r:id="rId55"/>
    <p:sldId id="312" r:id="rId56"/>
    <p:sldId id="279" r:id="rId57"/>
    <p:sldId id="320" r:id="rId58"/>
    <p:sldId id="328" r:id="rId59"/>
    <p:sldId id="329" r:id="rId60"/>
    <p:sldId id="351" r:id="rId61"/>
    <p:sldId id="330" r:id="rId62"/>
    <p:sldId id="331" r:id="rId63"/>
    <p:sldId id="314" r:id="rId64"/>
    <p:sldId id="323" r:id="rId65"/>
    <p:sldId id="324" r:id="rId66"/>
    <p:sldId id="325" r:id="rId67"/>
    <p:sldId id="326" r:id="rId68"/>
    <p:sldId id="327" r:id="rId69"/>
    <p:sldId id="321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8000"/>
    <a:srgbClr val="FF00FF"/>
    <a:srgbClr val="00A8D0"/>
    <a:srgbClr val="CC00CC"/>
    <a:srgbClr val="00CCFF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53" autoAdjust="0"/>
  </p:normalViewPr>
  <p:slideViewPr>
    <p:cSldViewPr snapToGrid="0" showGuides="1">
      <p:cViewPr varScale="1">
        <p:scale>
          <a:sx n="91" d="100"/>
          <a:sy n="91" d="100"/>
        </p:scale>
        <p:origin x="-114" y="-132"/>
      </p:cViewPr>
      <p:guideLst>
        <p:guide orient="horz" pos="2372"/>
        <p:guide pos="7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4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4" Type="http://schemas.openxmlformats.org/officeDocument/2006/relationships/image" Target="../media/image5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68.emf"/><Relationship Id="rId1" Type="http://schemas.openxmlformats.org/officeDocument/2006/relationships/image" Target="../media/image80.wmf"/><Relationship Id="rId4" Type="http://schemas.openxmlformats.org/officeDocument/2006/relationships/image" Target="../media/image8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image" Target="../media/image92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4" Type="http://schemas.openxmlformats.org/officeDocument/2006/relationships/image" Target="../media/image6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Relationship Id="rId4" Type="http://schemas.openxmlformats.org/officeDocument/2006/relationships/image" Target="../media/image99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59.emf"/><Relationship Id="rId1" Type="http://schemas.openxmlformats.org/officeDocument/2006/relationships/image" Target="../media/image60.emf"/><Relationship Id="rId4" Type="http://schemas.openxmlformats.org/officeDocument/2006/relationships/image" Target="../media/image100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image" Target="../media/image10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image" Target="../media/image82.emf"/><Relationship Id="rId1" Type="http://schemas.openxmlformats.org/officeDocument/2006/relationships/image" Target="../media/image68.emf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6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4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19284-1BA5-4CAC-A10E-E1D1839C64F6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B945-A6E4-42E7-BD1B-8A13CB519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EDA6-60EC-4D61-8464-09D7F099783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B945-A6E4-42E7-BD1B-8A13CB51984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4612-F2B8-4E29-A330-A36C8397F98A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7AD8-C879-4BC0-865F-13669DD0EB56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2FEDB-628E-4177-AB94-E888FF5CD5BD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5F9E-57B7-42FC-891E-B8623ACC24A1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F5BF-4987-43E4-B6F9-D5B1E85F83A0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8352-302A-48BC-B11C-6DC84B95C4D2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B130-30D8-4A6E-8E95-CD7164D4836D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858F9-D56F-4B39-9B31-BA6D3D673970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2433-0122-4018-BA3F-D44F489D0669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8EBD-C6EA-4DE1-9994-2DB9C02BF52E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32BA-AF21-49EB-A9D0-2FFF7D18F9E9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726FA-D065-4129-8B28-EAA4CB95427F}" type="datetime1">
              <a:rPr lang="en-US" smtClean="0"/>
              <a:pPr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53DF4-0E5D-4B0F-934B-9E335D8A46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oleObject" Target="../embeddings/oleObject27.bin"/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0.bin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45.bin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9.bin"/><Relationship Id="rId5" Type="http://schemas.openxmlformats.org/officeDocument/2006/relationships/oleObject" Target="../embeddings/oleObject48.bin"/><Relationship Id="rId4" Type="http://schemas.openxmlformats.org/officeDocument/2006/relationships/oleObject" Target="../embeddings/oleObject4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5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69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7.png"/><Relationship Id="rId4" Type="http://schemas.openxmlformats.org/officeDocument/2006/relationships/oleObject" Target="../embeddings/oleObject5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59.bin"/><Relationship Id="rId4" Type="http://schemas.openxmlformats.org/officeDocument/2006/relationships/oleObject" Target="../embeddings/oleObject5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oleObject" Target="../embeddings/oleObject6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5.bin"/><Relationship Id="rId5" Type="http://schemas.openxmlformats.org/officeDocument/2006/relationships/oleObject" Target="../embeddings/oleObject64.bin"/><Relationship Id="rId4" Type="http://schemas.openxmlformats.org/officeDocument/2006/relationships/oleObject" Target="../embeddings/oleObject6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68.bin"/><Relationship Id="rId4" Type="http://schemas.openxmlformats.org/officeDocument/2006/relationships/oleObject" Target="../embeddings/oleObject6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72.bin"/><Relationship Id="rId5" Type="http://schemas.openxmlformats.org/officeDocument/2006/relationships/oleObject" Target="../embeddings/oleObject71.bin"/><Relationship Id="rId4" Type="http://schemas.openxmlformats.org/officeDocument/2006/relationships/oleObject" Target="../embeddings/oleObject70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6.bin"/><Relationship Id="rId5" Type="http://schemas.openxmlformats.org/officeDocument/2006/relationships/oleObject" Target="../embeddings/oleObject75.bin"/><Relationship Id="rId4" Type="http://schemas.openxmlformats.org/officeDocument/2006/relationships/oleObject" Target="../embeddings/oleObject7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7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81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83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6.bin"/><Relationship Id="rId5" Type="http://schemas.openxmlformats.org/officeDocument/2006/relationships/oleObject" Target="../embeddings/oleObject85.bin"/><Relationship Id="rId10" Type="http://schemas.openxmlformats.org/officeDocument/2006/relationships/oleObject" Target="../embeddings/oleObject90.bin"/><Relationship Id="rId4" Type="http://schemas.openxmlformats.org/officeDocument/2006/relationships/oleObject" Target="../embeddings/oleObject84.bin"/><Relationship Id="rId9" Type="http://schemas.openxmlformats.org/officeDocument/2006/relationships/oleObject" Target="../embeddings/oleObject89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oleObject" Target="../embeddings/oleObject92.bin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96.bin"/><Relationship Id="rId5" Type="http://schemas.openxmlformats.org/officeDocument/2006/relationships/oleObject" Target="../embeddings/oleObject95.bin"/><Relationship Id="rId4" Type="http://schemas.openxmlformats.org/officeDocument/2006/relationships/oleObject" Target="../embeddings/oleObject94.bin"/><Relationship Id="rId9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99.bin"/><Relationship Id="rId5" Type="http://schemas.openxmlformats.org/officeDocument/2006/relationships/oleObject" Target="../embeddings/oleObject98.bin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101.bin"/><Relationship Id="rId4" Type="http://schemas.openxmlformats.org/officeDocument/2006/relationships/oleObject" Target="../embeddings/oleObject100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gif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gif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gif"/><Relationship Id="rId4" Type="http://schemas.openxmlformats.org/officeDocument/2006/relationships/image" Target="../media/image14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gif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gif"/><Relationship Id="rId5" Type="http://schemas.openxmlformats.org/officeDocument/2006/relationships/image" Target="../media/image157.gif"/><Relationship Id="rId4" Type="http://schemas.openxmlformats.org/officeDocument/2006/relationships/image" Target="../media/image156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547" y="415636"/>
            <a:ext cx="7729870" cy="89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659081" y="588818"/>
            <a:ext cx="1084119" cy="720437"/>
            <a:chOff x="1659081" y="588818"/>
            <a:chExt cx="1084119" cy="72043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683327" y="602673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659081" y="588818"/>
              <a:ext cx="1059873" cy="7065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924791" y="1361209"/>
            <a:ext cx="237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 down, 38 to go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905" y="1754334"/>
            <a:ext cx="361315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200" dirty="0" smtClean="0"/>
              <a:t>Absorption (</a:t>
            </a:r>
            <a:r>
              <a:rPr lang="en-US" sz="2200" dirty="0" smtClean="0">
                <a:solidFill>
                  <a:srgbClr val="0000FF"/>
                </a:solidFill>
              </a:rPr>
              <a:t>2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>
              <a:spcAft>
                <a:spcPts val="1800"/>
              </a:spcAft>
            </a:pPr>
            <a:r>
              <a:rPr lang="en-US" sz="2200" dirty="0" smtClean="0"/>
              <a:t>Circular </a:t>
            </a:r>
            <a:r>
              <a:rPr lang="en-US" sz="2200" dirty="0" err="1" smtClean="0"/>
              <a:t>Dichroism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>
              <a:spcAft>
                <a:spcPts val="1800"/>
              </a:spcAft>
            </a:pPr>
            <a:r>
              <a:rPr lang="en-US" sz="2200" dirty="0" smtClean="0"/>
              <a:t>Fluorescence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>
              <a:spcAft>
                <a:spcPts val="1800"/>
              </a:spcAft>
            </a:pPr>
            <a:r>
              <a:rPr lang="en-US" sz="2200" dirty="0" smtClean="0"/>
              <a:t>Time-resolved </a:t>
            </a:r>
            <a:r>
              <a:rPr lang="en-US" sz="2200" dirty="0" smtClean="0"/>
              <a:t>Emission (</a:t>
            </a:r>
            <a:r>
              <a:rPr lang="en-US" sz="2200" dirty="0" smtClean="0">
                <a:solidFill>
                  <a:srgbClr val="0000FF"/>
                </a:solidFill>
              </a:rPr>
              <a:t>2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>
              <a:spcAft>
                <a:spcPts val="1800"/>
              </a:spcAft>
            </a:pPr>
            <a:r>
              <a:rPr lang="en-US" sz="2200" dirty="0" smtClean="0"/>
              <a:t>Transient </a:t>
            </a:r>
            <a:r>
              <a:rPr lang="en-US" sz="2200" dirty="0" smtClean="0"/>
              <a:t>Absorption (</a:t>
            </a:r>
            <a:r>
              <a:rPr lang="en-US" sz="2200" dirty="0" smtClean="0">
                <a:solidFill>
                  <a:srgbClr val="0000FF"/>
                </a:solidFill>
              </a:rPr>
              <a:t>2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>
              <a:spcAft>
                <a:spcPts val="1800"/>
              </a:spcAft>
            </a:pPr>
            <a:r>
              <a:rPr lang="en-US" sz="2200" dirty="0" smtClean="0"/>
              <a:t>Quantum </a:t>
            </a:r>
            <a:r>
              <a:rPr lang="en-US" sz="2200" dirty="0" smtClean="0"/>
              <a:t>yield (</a:t>
            </a:r>
            <a:r>
              <a:rPr lang="en-US" sz="2200" dirty="0" smtClean="0">
                <a:solidFill>
                  <a:srgbClr val="0000FF"/>
                </a:solidFill>
              </a:rPr>
              <a:t>2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>
              <a:spcAft>
                <a:spcPts val="1800"/>
              </a:spcAft>
            </a:pPr>
            <a:r>
              <a:rPr lang="en-US" sz="2200" dirty="0" smtClean="0"/>
              <a:t>Cyclic </a:t>
            </a:r>
            <a:r>
              <a:rPr lang="en-US" sz="2200" dirty="0" err="1" smtClean="0"/>
              <a:t>Voltammetry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>
              <a:spcAft>
                <a:spcPts val="1800"/>
              </a:spcAft>
            </a:pPr>
            <a:r>
              <a:rPr lang="en-US" sz="2200" dirty="0" smtClean="0"/>
              <a:t>Other </a:t>
            </a:r>
            <a:r>
              <a:rPr lang="en-US" sz="2200" dirty="0" err="1" smtClean="0"/>
              <a:t>Echem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2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>
              <a:spcAft>
                <a:spcPts val="1800"/>
              </a:spcAft>
            </a:pPr>
            <a:r>
              <a:rPr lang="en-US" sz="2200" dirty="0" smtClean="0"/>
              <a:t>Infrared </a:t>
            </a:r>
            <a:r>
              <a:rPr lang="en-US" sz="2200" dirty="0" smtClean="0"/>
              <a:t>Absorption </a:t>
            </a:r>
            <a:r>
              <a:rPr lang="en-US" sz="2200" dirty="0" smtClean="0"/>
              <a:t>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4091709" y="1766381"/>
            <a:ext cx="4572000" cy="441659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Raman </a:t>
            </a:r>
            <a:r>
              <a:rPr lang="en-US" sz="2200" dirty="0" smtClean="0">
                <a:solidFill>
                  <a:prstClr val="black"/>
                </a:solidFill>
              </a:rPr>
              <a:t>Spectroscopy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Electrochemical </a:t>
            </a:r>
            <a:r>
              <a:rPr lang="en-US" sz="2200" dirty="0" smtClean="0">
                <a:solidFill>
                  <a:prstClr val="black"/>
                </a:solidFill>
              </a:rPr>
              <a:t>Impedance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Solar cell testing (IV, IPCE, etc</a:t>
            </a:r>
            <a:r>
              <a:rPr lang="en-US" sz="2200" dirty="0" smtClean="0">
                <a:solidFill>
                  <a:prstClr val="black"/>
                </a:solidFill>
              </a:rPr>
              <a:t>.)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n-US" sz="2200" dirty="0" err="1" smtClean="0">
                <a:solidFill>
                  <a:prstClr val="black"/>
                </a:solidFill>
              </a:rPr>
              <a:t>Thermogravametric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smtClean="0">
                <a:solidFill>
                  <a:prstClr val="black"/>
                </a:solidFill>
              </a:rPr>
              <a:t>Analysis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Differential scanning </a:t>
            </a:r>
            <a:r>
              <a:rPr lang="en-US" sz="2200" dirty="0" err="1" smtClean="0">
                <a:solidFill>
                  <a:prstClr val="black"/>
                </a:solidFill>
              </a:rPr>
              <a:t>calorimetry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Dynamic Light </a:t>
            </a:r>
            <a:r>
              <a:rPr lang="en-US" sz="2200" dirty="0" smtClean="0">
                <a:solidFill>
                  <a:prstClr val="black"/>
                </a:solidFill>
              </a:rPr>
              <a:t>Scattering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BET Surface Area </a:t>
            </a:r>
            <a:r>
              <a:rPr lang="en-US" sz="2200" dirty="0" smtClean="0">
                <a:solidFill>
                  <a:prstClr val="black"/>
                </a:solidFill>
              </a:rPr>
              <a:t>Analysis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n-US" sz="2200" dirty="0" smtClean="0">
                <a:solidFill>
                  <a:prstClr val="black"/>
                </a:solidFill>
              </a:rPr>
              <a:t>Mossbauer </a:t>
            </a:r>
            <a:r>
              <a:rPr lang="en-US" sz="2200" dirty="0" smtClean="0">
                <a:solidFill>
                  <a:prstClr val="black"/>
                </a:solidFill>
              </a:rPr>
              <a:t>Spectroscopy</a:t>
            </a:r>
            <a:r>
              <a:rPr lang="en-US" sz="2200" dirty="0" smtClean="0"/>
              <a:t> (</a:t>
            </a:r>
            <a:r>
              <a:rPr lang="en-US" sz="2200" dirty="0" smtClean="0">
                <a:solidFill>
                  <a:srgbClr val="0000FF"/>
                </a:solidFill>
              </a:rPr>
              <a:t>1</a:t>
            </a:r>
            <a:r>
              <a:rPr lang="en-US" sz="2200" dirty="0" smtClean="0"/>
              <a:t>)</a:t>
            </a:r>
            <a:endParaRPr lang="en-US" sz="2200" dirty="0" smtClean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22731" y="1261241"/>
            <a:ext cx="515007" cy="4939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08636" y="6201109"/>
            <a:ext cx="297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Have a backup! 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03988" y="1003738"/>
            <a:ext cx="68315" cy="3941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63643" y="1366463"/>
            <a:ext cx="237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You are here.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352690" y="1680050"/>
            <a:ext cx="2633159" cy="64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6880" y="3883973"/>
            <a:ext cx="3373120" cy="2821627"/>
          </a:xfrm>
          <a:prstGeom prst="rect">
            <a:avLst/>
          </a:prstGeom>
          <a:noFill/>
        </p:spPr>
      </p:pic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990600" y="4724400"/>
          <a:ext cx="2133600" cy="914400"/>
        </p:xfrm>
        <a:graphic>
          <a:graphicData uri="http://schemas.openxmlformats.org/presentationml/2006/ole">
            <p:oleObj spid="_x0000_s30723" name="Equation" r:id="rId6" imgW="1129810" imgH="482391" progId="">
              <p:embed/>
            </p:oleObj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Hydrogen </a:t>
            </a:r>
            <a:r>
              <a:rPr lang="en-US" sz="3200" b="1" u="sng" dirty="0" smtClean="0">
                <a:solidFill>
                  <a:schemeClr val="tx2"/>
                </a:solidFill>
              </a:rPr>
              <a:t>Absorption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1" name="Can 10"/>
          <p:cNvSpPr/>
          <p:nvPr/>
        </p:nvSpPr>
        <p:spPr>
          <a:xfrm rot="16200000">
            <a:off x="2738121" y="1495240"/>
            <a:ext cx="1752600" cy="980440"/>
          </a:xfrm>
          <a:prstGeom prst="ca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6400" y="2941320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“white” light source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28240" y="2949628"/>
            <a:ext cx="247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Hydrogen Sample</a:t>
            </a:r>
            <a:endParaRPr lang="en-US" dirty="0"/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185360"/>
            <a:ext cx="2286000" cy="160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7239000" y="728160"/>
            <a:ext cx="1066800" cy="1219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239000" y="2252160"/>
            <a:ext cx="1066800" cy="10668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725909" y="294962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Prism</a:t>
            </a:r>
            <a:endParaRPr lang="en-US" dirty="0"/>
          </a:p>
        </p:txBody>
      </p:sp>
      <p:sp>
        <p:nvSpPr>
          <p:cNvPr id="28" name="Freeform 97"/>
          <p:cNvSpPr>
            <a:spLocks noChangeAspect="1"/>
          </p:cNvSpPr>
          <p:nvPr/>
        </p:nvSpPr>
        <p:spPr bwMode="auto">
          <a:xfrm flipH="1">
            <a:off x="2673656" y="2130856"/>
            <a:ext cx="1963420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762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21320" y="33528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Line Spectrum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76600" y="1143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838200" y="4197588"/>
            <a:ext cx="247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 smtClean="0"/>
              <a:t>Rydberg</a:t>
            </a:r>
            <a:r>
              <a:rPr lang="en-US" u="sng" dirty="0" smtClean="0"/>
              <a:t> Formula</a:t>
            </a:r>
            <a:endParaRPr lang="en-US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3657600" y="18288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3619500" y="1524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3352800" y="22098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3314700" y="16002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3657600" y="1143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3657600" y="24384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26" name="Litebulb"/>
          <p:cNvSpPr>
            <a:spLocks noEditPoints="1" noChangeArrowheads="1"/>
          </p:cNvSpPr>
          <p:nvPr/>
        </p:nvSpPr>
        <p:spPr bwMode="auto">
          <a:xfrm>
            <a:off x="969054" y="1343861"/>
            <a:ext cx="999445" cy="1499168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239000" y="2188660"/>
            <a:ext cx="1066800" cy="516440"/>
          </a:xfrm>
          <a:prstGeom prst="straightConnector1">
            <a:avLst/>
          </a:prstGeom>
          <a:ln w="28575">
            <a:solidFill>
              <a:srgbClr val="00A8D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213600" y="2112460"/>
            <a:ext cx="1092200" cy="19894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239000" y="1638300"/>
            <a:ext cx="1079500" cy="3979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8" grpId="0" animBg="1"/>
      <p:bldP spid="29" grpId="0"/>
      <p:bldP spid="31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69" y="2104768"/>
            <a:ext cx="79438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3360" y="15382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e</a:t>
            </a:r>
            <a:r>
              <a:rPr lang="en-US" baseline="30000" dirty="0"/>
              <a:t>-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7160" y="31384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80 e</a:t>
            </a:r>
            <a:r>
              <a:rPr lang="en-US" baseline="30000" dirty="0"/>
              <a:t>-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7160" y="2362200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10 e</a:t>
            </a:r>
            <a:r>
              <a:rPr lang="en-US" baseline="30000" dirty="0"/>
              <a:t>-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Increasing Complexity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183640" y="4028758"/>
          <a:ext cx="2112963" cy="2290762"/>
        </p:xfrm>
        <a:graphic>
          <a:graphicData uri="http://schemas.openxmlformats.org/presentationml/2006/ole">
            <p:oleObj spid="_x0000_s32772" name="CS ChemDraw Drawing" r:id="rId4" imgW="1690068" imgH="1832800" progId="ChemDraw.Document.6.0">
              <p:embed/>
            </p:oleObj>
          </a:graphicData>
        </a:graphic>
      </p:graphicFrame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1760" y="4922838"/>
            <a:ext cx="101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250 e</a:t>
            </a:r>
            <a:r>
              <a:rPr lang="en-US" sz="2400" baseline="30000" dirty="0" smtClean="0"/>
              <a:t>-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41040" y="4185920"/>
            <a:ext cx="5902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Atomic Transitions </a:t>
            </a:r>
          </a:p>
          <a:p>
            <a:pPr algn="ctr"/>
            <a:r>
              <a:rPr lang="en-US" sz="2400" dirty="0" smtClean="0"/>
              <a:t>(movement of electrons) </a:t>
            </a:r>
          </a:p>
          <a:p>
            <a:pPr algn="ctr"/>
            <a:r>
              <a:rPr lang="en-US" sz="2400" dirty="0" smtClean="0"/>
              <a:t>+ </a:t>
            </a:r>
          </a:p>
          <a:p>
            <a:pPr algn="ctr"/>
            <a:r>
              <a:rPr lang="en-US" sz="2400" dirty="0" smtClean="0"/>
              <a:t>Molecular/Materials Transitions</a:t>
            </a:r>
          </a:p>
          <a:p>
            <a:pPr algn="ctr"/>
            <a:r>
              <a:rPr lang="en-US" sz="2400" dirty="0" smtClean="0"/>
              <a:t>(movement of electron density)</a:t>
            </a:r>
            <a:endParaRPr lang="en-US" sz="2400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32" y="1149857"/>
            <a:ext cx="79438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556217" y="3862936"/>
          <a:ext cx="2112963" cy="2290762"/>
        </p:xfrm>
        <a:graphic>
          <a:graphicData uri="http://schemas.openxmlformats.org/presentationml/2006/ole">
            <p:oleObj spid="_x0000_s33794" name="CS ChemDraw Drawing" r:id="rId3" imgW="1690068" imgH="1832800" progId="ChemDraw.Document.6.0">
              <p:embed/>
            </p:oleObj>
          </a:graphicData>
        </a:graphic>
      </p:graphicFrame>
      <p:graphicFrame>
        <p:nvGraphicFramePr>
          <p:cNvPr id="41" name="Object 5"/>
          <p:cNvGraphicFramePr>
            <a:graphicFrameLocks noChangeAspect="1"/>
          </p:cNvGraphicFramePr>
          <p:nvPr/>
        </p:nvGraphicFramePr>
        <p:xfrm>
          <a:off x="2094554" y="1053747"/>
          <a:ext cx="1727202" cy="1725806"/>
        </p:xfrm>
        <a:graphic>
          <a:graphicData uri="http://schemas.openxmlformats.org/presentationml/2006/ole">
            <p:oleObj spid="_x0000_s33802" name="CS ChemDraw Drawing" r:id="rId4" imgW="1962516" imgH="1961010" progId="ChemDraw.Document.6.0">
              <p:embed/>
            </p:oleObj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217417" y="618909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</a:rPr>
              <a:t>h</a:t>
            </a:r>
            <a:r>
              <a:rPr lang="en-US" sz="2800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43" name="Freeform 97"/>
          <p:cNvSpPr>
            <a:spLocks noChangeAspect="1"/>
          </p:cNvSpPr>
          <p:nvPr/>
        </p:nvSpPr>
        <p:spPr bwMode="auto">
          <a:xfrm rot="2504067" flipH="1">
            <a:off x="1908344" y="1256824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030753" y="1857869"/>
            <a:ext cx="9404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5181304" y="1057769"/>
          <a:ext cx="1729219" cy="1729219"/>
        </p:xfrm>
        <a:graphic>
          <a:graphicData uri="http://schemas.openxmlformats.org/presentationml/2006/ole">
            <p:oleObj spid="_x0000_s33803" name="CS ChemDraw Drawing" r:id="rId5" imgW="1961165" imgH="1961010" progId="ChemDraw.Document.6.0">
              <p:embed/>
            </p:oleObj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786946" y="2778999"/>
            <a:ext cx="351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Hydrogen Transitions</a:t>
            </a:r>
            <a:endParaRPr lang="en-US" sz="28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28603" y="4998170"/>
            <a:ext cx="99415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 rot="5400000">
            <a:off x="812043" y="4302224"/>
            <a:ext cx="2480033" cy="1408035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80304" y="3347086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</a:rPr>
              <a:t>h</a:t>
            </a:r>
            <a:r>
              <a:rPr lang="en-US" sz="2800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49" name="Freeform 97"/>
          <p:cNvSpPr>
            <a:spLocks noChangeAspect="1"/>
          </p:cNvSpPr>
          <p:nvPr/>
        </p:nvSpPr>
        <p:spPr bwMode="auto">
          <a:xfrm rot="2871085" flipH="1">
            <a:off x="690928" y="4203942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50" name="Object 5"/>
          <p:cNvGraphicFramePr>
            <a:graphicFrameLocks noChangeAspect="1"/>
          </p:cNvGraphicFramePr>
          <p:nvPr/>
        </p:nvGraphicFramePr>
        <p:xfrm>
          <a:off x="5353338" y="3860790"/>
          <a:ext cx="2112963" cy="2290762"/>
        </p:xfrm>
        <a:graphic>
          <a:graphicData uri="http://schemas.openxmlformats.org/presentationml/2006/ole">
            <p:oleObj spid="_x0000_s33804" name="CS ChemDraw Drawing" r:id="rId6" imgW="1690068" imgH="1832800" progId="ChemDraw.Document.6.0">
              <p:embed/>
            </p:oleObj>
          </a:graphicData>
        </a:graphic>
      </p:graphicFrame>
      <p:sp>
        <p:nvSpPr>
          <p:cNvPr id="51" name="Oval 50"/>
          <p:cNvSpPr/>
          <p:nvPr/>
        </p:nvSpPr>
        <p:spPr>
          <a:xfrm rot="5400000">
            <a:off x="6172473" y="4159636"/>
            <a:ext cx="1248756" cy="1680640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219961" y="6279909"/>
            <a:ext cx="467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&gt;H Transitions</a:t>
            </a:r>
            <a:endParaRPr lang="en-US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3935083" y="1415254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</a:rPr>
              <a:t>h</a:t>
            </a:r>
            <a:r>
              <a:rPr lang="en-US" sz="2800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73720" y="4502494"/>
            <a:ext cx="111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</a:rPr>
              <a:t>h</a:t>
            </a:r>
            <a:r>
              <a:rPr lang="en-US" sz="2800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800" dirty="0">
              <a:solidFill>
                <a:srgbClr val="0000FF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8" grpId="0"/>
      <p:bldP spid="49" grpId="0" animBg="1"/>
      <p:bldP spid="51" grpId="0" animBg="1"/>
      <p:bldP spid="52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668" y="2998788"/>
            <a:ext cx="630381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following is a preview for group theory.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1441965" y="3878871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1365764" y="2116977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84764" y="372647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986621" y="181217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1370417" y="1656029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991273" y="144043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173235" y="2141807"/>
            <a:ext cx="0" cy="173675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910869" y="1367962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0" y="2532801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 Moment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957113" y="3644427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400" baseline="-30000" dirty="0" smtClean="0">
                <a:solidFill>
                  <a:srgbClr val="333333"/>
                </a:solidFill>
                <a:cs typeface="Arial" pitchFamily="34" charset="0"/>
              </a:rPr>
              <a:t>1 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2935342" y="1880940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400" baseline="-30000" dirty="0" smtClean="0">
                <a:solidFill>
                  <a:srgbClr val="333333"/>
                </a:solidFill>
                <a:cs typeface="Arial" pitchFamily="34" charset="0"/>
              </a:rPr>
              <a:t>2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3824517" y="1079584"/>
            <a:ext cx="5217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The </a:t>
            </a:r>
            <a:r>
              <a:rPr lang="en-US" sz="2000" b="1" dirty="0">
                <a:solidFill>
                  <a:srgbClr val="333333"/>
                </a:solidFill>
                <a:cs typeface="Arial" pitchFamily="34" charset="0"/>
              </a:rPr>
              <a:t>transition probability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from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one state (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1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) to another state (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1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)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  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is given by |M⃗</a:t>
            </a:r>
            <a:r>
              <a:rPr lang="en-US" sz="2000" baseline="-25000" dirty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|, the transition dipole moment, or transition moment, from 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1 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to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 </a:t>
            </a:r>
            <a:r>
              <a:rPr lang="en-US" sz="2000" dirty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>
                <a:solidFill>
                  <a:srgbClr val="333333"/>
                </a:solidFill>
                <a:cs typeface="Arial" pitchFamily="34" charset="0"/>
              </a:rPr>
              <a:t>2</a:t>
            </a:r>
            <a:r>
              <a:rPr lang="en-US" sz="2000" dirty="0">
                <a:solidFill>
                  <a:srgbClr val="333333"/>
                </a:solidFill>
                <a:cs typeface="Arial" pitchFamily="34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333333"/>
              </a:solidFill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33"/>
                </a:solidFill>
                <a:cs typeface="Arial" pitchFamily="34" charset="0"/>
              </a:rPr>
              <a:t>Transition moment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:</a:t>
            </a:r>
            <a:endParaRPr lang="en-US" sz="2000" dirty="0" smtClean="0">
              <a:cs typeface="Arial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5799" y="2948553"/>
            <a:ext cx="2866052" cy="76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1072602" y="5961666"/>
            <a:ext cx="6976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cs typeface="Arial" pitchFamily="34" charset="0"/>
              </a:rPr>
              <a:t>For an electronic transition to be allowed, the transition moment integral must be nonzero.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173019" y="3681659"/>
            <a:ext cx="486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where </a:t>
            </a:r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⃗ is the electric dipole moment operator:</a:t>
            </a:r>
            <a:endParaRPr lang="en-US" dirty="0"/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354" y="4048543"/>
            <a:ext cx="19812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angle 58"/>
          <p:cNvSpPr/>
          <p:nvPr/>
        </p:nvSpPr>
        <p:spPr>
          <a:xfrm>
            <a:off x="4184376" y="4848498"/>
            <a:ext cx="4820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where </a:t>
            </a:r>
            <a:r>
              <a:rPr lang="en-US" dirty="0" err="1" smtClean="0">
                <a:solidFill>
                  <a:srgbClr val="333333"/>
                </a:solidFill>
                <a:cs typeface="Arial" pitchFamily="34" charset="0"/>
              </a:rPr>
              <a:t>Q</a:t>
            </a:r>
            <a:r>
              <a:rPr lang="en-US" baseline="-30000" dirty="0" err="1" smtClean="0">
                <a:solidFill>
                  <a:srgbClr val="333333"/>
                </a:solidFill>
                <a:cs typeface="Arial" pitchFamily="34" charset="0"/>
              </a:rPr>
              <a:t>n</a:t>
            </a:r>
            <a:r>
              <a:rPr lang="en-US" dirty="0" smtClean="0">
                <a:solidFill>
                  <a:srgbClr val="333333"/>
                </a:solidFill>
                <a:cs typeface="Arial" pitchFamily="34" charset="0"/>
              </a:rPr>
              <a:t> is charge, x⃗ n is the position vector operator.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 Moment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0468" y="3308243"/>
            <a:ext cx="73471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If 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= 0, then the transition probability is 0 and the transition from 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to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 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is “forbidden” or </a:t>
            </a:r>
            <a:r>
              <a:rPr lang="en-US" sz="2000" dirty="0" smtClean="0"/>
              <a:t>electric-dipole “forbidden.”</a:t>
            </a:r>
            <a:endParaRPr lang="en-US" sz="2000" dirty="0" smtClean="0">
              <a:solidFill>
                <a:srgbClr val="333333"/>
              </a:solidFill>
              <a:cs typeface="Arial" pitchFamily="34" charset="0"/>
            </a:endParaRPr>
          </a:p>
          <a:p>
            <a:endParaRPr lang="en-US" sz="2000" dirty="0" smtClean="0">
              <a:solidFill>
                <a:srgbClr val="333333"/>
              </a:solidFill>
              <a:cs typeface="Arial" pitchFamily="34" charset="0"/>
            </a:endParaRPr>
          </a:p>
          <a:p>
            <a:endParaRPr lang="en-US" sz="2000" dirty="0" smtClean="0">
              <a:solidFill>
                <a:srgbClr val="333333"/>
              </a:solidFill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If 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≠ 0, then the transition probability is not 0 and the transition from 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to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 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 Y</a:t>
            </a:r>
            <a:r>
              <a:rPr lang="en-US" sz="2000" baseline="-30000" dirty="0" smtClean="0">
                <a:solidFill>
                  <a:srgbClr val="333333"/>
                </a:solidFill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is  not “forbidden.”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149228" y="5683311"/>
            <a:ext cx="393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Does not tell you definitively that it is allowed or how intense it will be. Only that it is not electric-dipole forbidden.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530626" y="4860237"/>
            <a:ext cx="99391" cy="8172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405133" y="4017897"/>
            <a:ext cx="1710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= 0, 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e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= 0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3408662" y="5243722"/>
            <a:ext cx="1710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M⃗</a:t>
            </a:r>
            <a:r>
              <a:rPr lang="en-US" sz="2000" baseline="-25000" dirty="0" smtClean="0">
                <a:solidFill>
                  <a:srgbClr val="333333"/>
                </a:solidFill>
                <a:cs typeface="Arial" pitchFamily="34" charset="0"/>
              </a:rPr>
              <a:t>21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≠ 0, </a:t>
            </a:r>
            <a:r>
              <a:rPr lang="en-US" sz="2000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e</a:t>
            </a:r>
            <a:r>
              <a:rPr lang="en-US" sz="2000" dirty="0" smtClean="0">
                <a:solidFill>
                  <a:srgbClr val="333333"/>
                </a:solidFill>
                <a:cs typeface="Arial" pitchFamily="34" charset="0"/>
              </a:rPr>
              <a:t> ≥ 0</a:t>
            </a:r>
            <a:endParaRPr lang="en-US" sz="20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7563" y="1109113"/>
            <a:ext cx="2866052" cy="76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824247" y="1241690"/>
            <a:ext cx="70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pitchFamily="18" charset="2"/>
              </a:rPr>
              <a:t>e</a:t>
            </a:r>
            <a:r>
              <a:rPr lang="en-US" dirty="0" smtClean="0">
                <a:latin typeface="Symbol" pitchFamily="18" charset="2"/>
              </a:rPr>
              <a:t>  </a:t>
            </a:r>
            <a:r>
              <a:rPr lang="en-US" dirty="0" smtClean="0">
                <a:latin typeface="Calibri"/>
              </a:rPr>
              <a:t>≈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8118" y="2104601"/>
            <a:ext cx="1749516" cy="6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 Moment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563" y="1109113"/>
            <a:ext cx="2866052" cy="76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8118" y="2104601"/>
            <a:ext cx="1749516" cy="6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824247" y="1241690"/>
            <a:ext cx="70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Symbol" pitchFamily="18" charset="2"/>
              </a:rPr>
              <a:t>e</a:t>
            </a:r>
            <a:r>
              <a:rPr lang="en-US" dirty="0" smtClean="0">
                <a:latin typeface="Symbol" pitchFamily="18" charset="2"/>
              </a:rPr>
              <a:t>  </a:t>
            </a:r>
            <a:r>
              <a:rPr lang="en-US" dirty="0" smtClean="0">
                <a:latin typeface="Calibri"/>
              </a:rPr>
              <a:t>≈</a:t>
            </a:r>
            <a:endParaRPr lang="en-US" dirty="0">
              <a:latin typeface="Symbol" pitchFamily="18" charset="2"/>
            </a:endParaRPr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1377316" y="3862936"/>
          <a:ext cx="1429152" cy="1549410"/>
        </p:xfrm>
        <a:graphic>
          <a:graphicData uri="http://schemas.openxmlformats.org/presentationml/2006/ole">
            <p:oleObj spid="_x0000_s232450" name="CS ChemDraw Drawing" r:id="rId5" imgW="1690068" imgH="1832800" progId="ChemDraw.Document.6.0">
              <p:embed/>
            </p:oleObj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2895683" y="4640361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5400000">
            <a:off x="815267" y="4245671"/>
            <a:ext cx="1677428" cy="6715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5"/>
          <p:cNvGraphicFramePr>
            <a:graphicFrameLocks noChangeAspect="1"/>
          </p:cNvGraphicFramePr>
          <p:nvPr/>
        </p:nvGraphicFramePr>
        <p:xfrm>
          <a:off x="3345646" y="3860790"/>
          <a:ext cx="1429152" cy="1549410"/>
        </p:xfrm>
        <a:graphic>
          <a:graphicData uri="http://schemas.openxmlformats.org/presentationml/2006/ole">
            <p:oleObj spid="_x0000_s232451" name="CS ChemDraw Drawing" r:id="rId6" imgW="1690068" imgH="1832800" progId="ChemDraw.Document.6.0">
              <p:embed/>
            </p:oleObj>
          </a:graphicData>
        </a:graphic>
      </p:graphicFrame>
      <p:sp>
        <p:nvSpPr>
          <p:cNvPr id="25" name="Oval 24"/>
          <p:cNvSpPr/>
          <p:nvPr/>
        </p:nvSpPr>
        <p:spPr>
          <a:xfrm rot="5400000">
            <a:off x="3871115" y="4102428"/>
            <a:ext cx="844625" cy="1033118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61797" y="4016308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582955" y="4022897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baseline="-30000" dirty="0" smtClean="0">
                <a:solidFill>
                  <a:srgbClr val="333333"/>
                </a:solidFill>
                <a:cs typeface="Arial" pitchFamily="34" charset="0"/>
              </a:rPr>
              <a:t>2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14173" y="4276311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sp>
        <p:nvSpPr>
          <p:cNvPr id="32" name="Freeform 97"/>
          <p:cNvSpPr>
            <a:spLocks noChangeAspect="1"/>
          </p:cNvSpPr>
          <p:nvPr/>
        </p:nvSpPr>
        <p:spPr bwMode="auto">
          <a:xfrm rot="16710471" flipH="1">
            <a:off x="6208665" y="5549605"/>
            <a:ext cx="1228388" cy="5337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7030A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33" name="Object 5"/>
          <p:cNvGraphicFramePr>
            <a:graphicFrameLocks noChangeAspect="1"/>
          </p:cNvGraphicFramePr>
          <p:nvPr/>
        </p:nvGraphicFramePr>
        <p:xfrm>
          <a:off x="6111647" y="3796676"/>
          <a:ext cx="1429152" cy="1549410"/>
        </p:xfrm>
        <a:graphic>
          <a:graphicData uri="http://schemas.openxmlformats.org/presentationml/2006/ole">
            <p:oleObj spid="_x0000_s232452" name="CS ChemDraw Drawing" r:id="rId7" imgW="1690068" imgH="1832800" progId="ChemDraw.Document.6.0">
              <p:embed/>
            </p:oleObj>
          </a:graphicData>
        </a:graphic>
      </p:graphicFrame>
      <p:sp>
        <p:nvSpPr>
          <p:cNvPr id="34" name="Oval 33"/>
          <p:cNvSpPr/>
          <p:nvPr/>
        </p:nvSpPr>
        <p:spPr>
          <a:xfrm rot="5400000">
            <a:off x="5549598" y="4179411"/>
            <a:ext cx="1677428" cy="6715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5400000">
            <a:off x="6647438" y="4056047"/>
            <a:ext cx="844625" cy="1033118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962100" y="5919582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490252" y="3558209"/>
            <a:ext cx="66592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619461" y="3230217"/>
            <a:ext cx="32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7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741" y="360612"/>
            <a:ext cx="211365" cy="39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Transition Moment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188" y="962270"/>
            <a:ext cx="2753542" cy="73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4859" y="2155141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97"/>
          <p:cNvSpPr>
            <a:spLocks noChangeAspect="1"/>
          </p:cNvSpPr>
          <p:nvPr/>
        </p:nvSpPr>
        <p:spPr bwMode="auto">
          <a:xfrm rot="16710471" flipH="1">
            <a:off x="760898" y="2806402"/>
            <a:ext cx="1228388" cy="533750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7030A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663880" y="1053473"/>
          <a:ext cx="1429152" cy="1549410"/>
        </p:xfrm>
        <a:graphic>
          <a:graphicData uri="http://schemas.openxmlformats.org/presentationml/2006/ole">
            <p:oleObj spid="_x0000_s233474" name="CS ChemDraw Drawing" r:id="rId6" imgW="1690068" imgH="1832800" progId="ChemDraw.Document.6.0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 rot="5400000">
            <a:off x="101831" y="1436208"/>
            <a:ext cx="1677428" cy="6715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5400000">
            <a:off x="1199671" y="1312844"/>
            <a:ext cx="844625" cy="1033118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14333" y="3176379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42485" y="815006"/>
            <a:ext cx="66592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7018" y="860986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baseline="-30000" dirty="0" smtClean="0">
                <a:solidFill>
                  <a:srgbClr val="333333"/>
                </a:solidFill>
                <a:cs typeface="Arial" pitchFamily="34" charset="0"/>
              </a:rPr>
              <a:t>1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74525" y="1176668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 pitchFamily="18" charset="2"/>
                <a:cs typeface="Arial" pitchFamily="34" charset="0"/>
              </a:rPr>
              <a:t>Y</a:t>
            </a:r>
            <a:r>
              <a:rPr lang="en-US" baseline="-30000" dirty="0" smtClean="0">
                <a:solidFill>
                  <a:srgbClr val="333333"/>
                </a:solidFill>
                <a:cs typeface="Arial" pitchFamily="34" charset="0"/>
              </a:rPr>
              <a:t>2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30321" y="2060618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83793" y="2144352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370490" y="1481070"/>
            <a:ext cx="605307" cy="70833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172755" y="2562895"/>
            <a:ext cx="888642" cy="46364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30321" y="3024388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Irr</a:t>
            </a:r>
            <a:r>
              <a:rPr lang="en-US" dirty="0" smtClean="0">
                <a:solidFill>
                  <a:srgbClr val="0000FF"/>
                </a:solidFill>
              </a:rPr>
              <a:t>. Rep. for the excited state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669110" y="1517560"/>
            <a:ext cx="311239" cy="6589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066208" y="2648753"/>
            <a:ext cx="545206" cy="3649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26133" y="3022241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Irr</a:t>
            </a:r>
            <a:r>
              <a:rPr lang="en-US" dirty="0" smtClean="0">
                <a:solidFill>
                  <a:srgbClr val="FF0000"/>
                </a:solidFill>
              </a:rPr>
              <a:t>. Rep. for the ground state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010275" y="2599475"/>
            <a:ext cx="4159" cy="38185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134579" y="2952034"/>
            <a:ext cx="181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Irr</a:t>
            </a:r>
            <a:r>
              <a:rPr lang="en-US" dirty="0" smtClean="0">
                <a:solidFill>
                  <a:srgbClr val="7030A0"/>
                </a:solidFill>
              </a:rPr>
              <a:t>. Rep. for the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linear basis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(x, y, and z)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0166" y="4284144"/>
            <a:ext cx="8224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If the </a:t>
            </a:r>
            <a:r>
              <a:rPr lang="en-US" sz="2000" u="sng" dirty="0" smtClean="0"/>
              <a:t>direct product </a:t>
            </a:r>
            <a:r>
              <a:rPr lang="en-US" sz="2000" b="1" dirty="0" smtClean="0"/>
              <a:t>DOES NOT</a:t>
            </a:r>
            <a:r>
              <a:rPr lang="en-US" sz="2000" dirty="0" smtClean="0"/>
              <a:t> contain the totally symmetric representation (A, A1, A1g…), then the transition is </a:t>
            </a:r>
            <a:r>
              <a:rPr lang="en-US" sz="2000" b="1" dirty="0" smtClean="0"/>
              <a:t>FORBIDDEN</a:t>
            </a:r>
            <a:r>
              <a:rPr lang="en-US" sz="2000" dirty="0" smtClean="0"/>
              <a:t> by symmetry arguments. 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435970" y="5106254"/>
            <a:ext cx="8224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If the </a:t>
            </a:r>
            <a:r>
              <a:rPr lang="en-US" sz="2000" u="sng" dirty="0" smtClean="0"/>
              <a:t>direct product </a:t>
            </a:r>
            <a:r>
              <a:rPr lang="en-US" sz="2000" b="1" dirty="0" smtClean="0"/>
              <a:t>DOES</a:t>
            </a:r>
            <a:r>
              <a:rPr lang="en-US" sz="2000" dirty="0" smtClean="0"/>
              <a:t> contain the totally symmetric representation (A, A1, A1g…), then the transition is </a:t>
            </a:r>
            <a:r>
              <a:rPr lang="en-US" sz="2000" b="1" dirty="0" smtClean="0"/>
              <a:t>ALLOWED</a:t>
            </a:r>
            <a:r>
              <a:rPr lang="en-US" sz="2000" dirty="0" smtClean="0"/>
              <a:t> by symmetry arguments. </a:t>
            </a:r>
            <a:endParaRPr lang="en-US" sz="2000" dirty="0"/>
          </a:p>
        </p:txBody>
      </p:sp>
      <p:sp>
        <p:nvSpPr>
          <p:cNvPr id="40" name="Rectangle 39"/>
          <p:cNvSpPr/>
          <p:nvPr/>
        </p:nvSpPr>
        <p:spPr>
          <a:xfrm>
            <a:off x="405680" y="6018493"/>
            <a:ext cx="7965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</a:rPr>
              <a:t>The integral 		 will be exactly </a:t>
            </a:r>
            <a:r>
              <a:rPr lang="en-GB" sz="2000" u="sng" dirty="0" smtClean="0">
                <a:solidFill>
                  <a:srgbClr val="008000"/>
                </a:solidFill>
              </a:rPr>
              <a:t>zero</a:t>
            </a:r>
            <a:r>
              <a:rPr lang="en-GB" sz="2000" dirty="0" smtClean="0">
                <a:solidFill>
                  <a:srgbClr val="008000"/>
                </a:solidFill>
              </a:rPr>
              <a:t> if the </a:t>
            </a:r>
            <a:r>
              <a:rPr lang="en-GB" sz="2000" dirty="0" err="1" smtClean="0">
                <a:solidFill>
                  <a:srgbClr val="008000"/>
                </a:solidFill>
              </a:rPr>
              <a:t>Irr</a:t>
            </a:r>
            <a:r>
              <a:rPr lang="en-GB" sz="2000" dirty="0" smtClean="0">
                <a:solidFill>
                  <a:srgbClr val="008000"/>
                </a:solidFill>
              </a:rPr>
              <a:t>. Rep. of the </a:t>
            </a:r>
            <a:r>
              <a:rPr lang="en-GB" sz="2000" u="sng" dirty="0" smtClean="0">
                <a:solidFill>
                  <a:srgbClr val="008000"/>
                </a:solidFill>
              </a:rPr>
              <a:t>direct product</a:t>
            </a:r>
            <a:r>
              <a:rPr lang="en-GB" sz="2000" dirty="0" smtClean="0">
                <a:solidFill>
                  <a:srgbClr val="008000"/>
                </a:solidFill>
              </a:rPr>
              <a:t> does </a:t>
            </a:r>
            <a:r>
              <a:rPr lang="en-GB" sz="2000" u="sng" dirty="0" smtClean="0">
                <a:solidFill>
                  <a:srgbClr val="008000"/>
                </a:solidFill>
              </a:rPr>
              <a:t>not</a:t>
            </a:r>
            <a:r>
              <a:rPr lang="en-GB" sz="2000" dirty="0" smtClean="0">
                <a:solidFill>
                  <a:srgbClr val="008000"/>
                </a:solidFill>
              </a:rPr>
              <a:t> contain A,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</a:t>
            </a:r>
            <a:r>
              <a:rPr lang="en-GB" sz="2000" dirty="0" smtClean="0">
                <a:solidFill>
                  <a:srgbClr val="008000"/>
                </a:solidFill>
              </a:rPr>
              <a:t>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g</a:t>
            </a:r>
            <a:r>
              <a:rPr lang="en-GB" sz="2000" dirty="0" smtClean="0">
                <a:solidFill>
                  <a:srgbClr val="008000"/>
                </a:solidFill>
              </a:rPr>
              <a:t> 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1g</a:t>
            </a:r>
            <a:r>
              <a:rPr lang="en-GB" sz="2000" dirty="0" smtClean="0">
                <a:solidFill>
                  <a:srgbClr val="008000"/>
                </a:solidFill>
              </a:rPr>
              <a:t> or A’.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7866" y="6049740"/>
            <a:ext cx="1405284" cy="33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30" grpId="0"/>
      <p:bldP spid="37" grpId="0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1FAA2-9CAF-4B17-B70F-7ABEFB5C1D7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990" y="3899078"/>
            <a:ext cx="6167319" cy="14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2577421" y="5445767"/>
            <a:ext cx="3969436" cy="1276121"/>
            <a:chOff x="804204" y="3394025"/>
            <a:chExt cx="3969436" cy="1276121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87746" y="3394025"/>
              <a:ext cx="960672" cy="43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4204" y="3474208"/>
              <a:ext cx="1198941" cy="34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21783" y="3864448"/>
              <a:ext cx="844665" cy="322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99260" y="4297055"/>
              <a:ext cx="764913" cy="315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8463" y="3490559"/>
              <a:ext cx="818368" cy="37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3359" y="3957141"/>
              <a:ext cx="583869" cy="309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49899" y="4321080"/>
              <a:ext cx="1723741" cy="349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Direct Product Table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006" y="957406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034468" y="862883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87940" y="946617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83573" y="1790698"/>
            <a:ext cx="4764154" cy="172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699" y="964315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65161" y="869792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allowedness</a:t>
            </a:r>
            <a:r>
              <a:rPr lang="en-US" dirty="0" smtClean="0"/>
              <a:t> of a transition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8633" y="953526"/>
            <a:ext cx="4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=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807595" y="1372069"/>
            <a:ext cx="888642" cy="46364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65161" y="1833562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Irr</a:t>
            </a:r>
            <a:r>
              <a:rPr lang="en-US" dirty="0" smtClean="0">
                <a:solidFill>
                  <a:srgbClr val="0000FF"/>
                </a:solidFill>
              </a:rPr>
              <a:t>. Rep. for the excited state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01048" y="1457927"/>
            <a:ext cx="545206" cy="3649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60973" y="1831415"/>
            <a:ext cx="181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Irr</a:t>
            </a:r>
            <a:r>
              <a:rPr lang="en-US" dirty="0" smtClean="0">
                <a:solidFill>
                  <a:srgbClr val="FF0000"/>
                </a:solidFill>
              </a:rPr>
              <a:t>. Rep. for the ground state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49274" y="1408649"/>
            <a:ext cx="0" cy="70833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69419" y="2104108"/>
            <a:ext cx="181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Irr</a:t>
            </a:r>
            <a:r>
              <a:rPr lang="en-US" dirty="0" smtClean="0">
                <a:solidFill>
                  <a:srgbClr val="7030A0"/>
                </a:solidFill>
              </a:rPr>
              <a:t>. Rep. for the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linear basis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(x, y, and z)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(d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z2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z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719" y="3721644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2h</a:t>
            </a:r>
            <a:endParaRPr lang="en-US" baseline="-25000" dirty="0"/>
          </a:p>
        </p:txBody>
      </p:sp>
      <p:pic>
        <p:nvPicPr>
          <p:cNvPr id="2078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996" y="4073770"/>
            <a:ext cx="3719318" cy="214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1018294" y="3082477"/>
          <a:ext cx="1732075" cy="599395"/>
        </p:xfrm>
        <a:graphic>
          <a:graphicData uri="http://schemas.openxmlformats.org/presentationml/2006/ole">
            <p:oleObj spid="_x0000_s234498" name="CS ChemDraw Drawing" r:id="rId5" imgW="1247744" imgH="432540" progId="ChemDraw.Document.6.0">
              <p:embed/>
            </p:oleObj>
          </a:graphicData>
        </a:graphic>
      </p:graphicFrame>
      <p:grpSp>
        <p:nvGrpSpPr>
          <p:cNvPr id="2" name="Group 58"/>
          <p:cNvGrpSpPr/>
          <p:nvPr/>
        </p:nvGrpSpPr>
        <p:grpSpPr>
          <a:xfrm>
            <a:off x="4058159" y="3243809"/>
            <a:ext cx="2552952" cy="3133276"/>
            <a:chOff x="4058159" y="3243809"/>
            <a:chExt cx="2552952" cy="3133276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749258" y="3704246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144253" y="3707357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29928" y="3701130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144253" y="486435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750407" y="600270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145402" y="5996481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531077" y="599958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916744" y="600269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376016" y="5996480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680497" y="3727975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72314" y="3243809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(z)</a:t>
              </a:r>
              <a:endParaRPr lang="en-US" baseline="-250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05898" y="4869419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073993" y="4677742"/>
              <a:ext cx="27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s</a:t>
              </a:r>
              <a:endParaRPr lang="en-US" baseline="-250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58841" y="5822168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d</a:t>
              </a:r>
              <a:endParaRPr lang="en-US" baseline="-250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058159" y="3523852"/>
              <a:ext cx="306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p</a:t>
              </a:r>
              <a:endParaRPr lang="en-US" baseline="-250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76651" y="324691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(x)</a:t>
              </a:r>
              <a:endParaRPr lang="en-US" baseline="-250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471657" y="3259348"/>
              <a:ext cx="4299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(y)</a:t>
              </a:r>
              <a:endParaRPr lang="en-US" baseline="-25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066163" y="3721753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3u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61159" y="3720743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2u</a:t>
              </a:r>
              <a:endParaRPr lang="en-US" baseline="-250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34568" y="6001533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283537" y="5579572"/>
              <a:ext cx="49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(z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95888" y="6004647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4173" y="5592013"/>
              <a:ext cx="7569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(x</a:t>
              </a:r>
              <a:r>
                <a:rPr lang="en-US" baseline="30000" dirty="0" smtClean="0"/>
                <a:t>2</a:t>
              </a:r>
              <a:r>
                <a:rPr lang="en-US" dirty="0" smtClean="0"/>
                <a:t>-y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18147" y="5576466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xy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682910" y="6004643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1g</a:t>
              </a:r>
              <a:endParaRPr lang="en-US" baseline="-250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22484" y="5579570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xz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59242" y="6007753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2g</a:t>
              </a:r>
              <a:endParaRPr lang="en-US" baseline="-250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426821" y="5592005"/>
              <a:ext cx="529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yz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63567" y="6004578"/>
              <a:ext cx="460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3g</a:t>
              </a:r>
              <a:endParaRPr lang="en-US" baseline="-25000" dirty="0"/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7346266" y="5990258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304818" y="6079290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sp>
        <p:nvSpPr>
          <p:cNvPr id="49" name="Rectangle 48"/>
          <p:cNvSpPr/>
          <p:nvPr/>
        </p:nvSpPr>
        <p:spPr>
          <a:xfrm>
            <a:off x="6754335" y="5819259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(dz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7361608" y="3604720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292847" y="3731090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1u</a:t>
            </a:r>
            <a:endParaRPr lang="en-US" baseline="-25000" dirty="0"/>
          </a:p>
        </p:txBody>
      </p:sp>
      <p:sp>
        <p:nvSpPr>
          <p:cNvPr id="52" name="Rectangle 51"/>
          <p:cNvSpPr/>
          <p:nvPr/>
        </p:nvSpPr>
        <p:spPr>
          <a:xfrm>
            <a:off x="6855457" y="3424202"/>
            <a:ext cx="53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pz</a:t>
            </a:r>
            <a:r>
              <a:rPr lang="en-US" dirty="0" smtClean="0"/>
              <a:t>)</a:t>
            </a:r>
            <a:endParaRPr lang="en-US" baseline="-250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840906" y="4845634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59396" y="4481584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8501550" y="5991495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430122" y="606186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8516892" y="3605957"/>
            <a:ext cx="3079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448131" y="3732327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1u</a:t>
            </a:r>
            <a:endParaRPr lang="en-US" baseline="-25000" dirty="0"/>
          </a:p>
        </p:txBody>
      </p:sp>
      <p:graphicFrame>
        <p:nvGraphicFramePr>
          <p:cNvPr id="207875" name="Object 3"/>
          <p:cNvGraphicFramePr>
            <a:graphicFrameLocks noChangeAspect="1"/>
          </p:cNvGraphicFramePr>
          <p:nvPr/>
        </p:nvGraphicFramePr>
        <p:xfrm>
          <a:off x="7393763" y="5824996"/>
          <a:ext cx="74613" cy="309563"/>
        </p:xfrm>
        <a:graphic>
          <a:graphicData uri="http://schemas.openxmlformats.org/presentationml/2006/ole">
            <p:oleObj spid="_x0000_s234499" name="CS ChemDraw Drawing" r:id="rId6" imgW="74287" imgH="309150" progId="ChemDraw.Document.6.0">
              <p:embed/>
            </p:oleObj>
          </a:graphicData>
        </a:graphic>
      </p:graphicFrame>
      <p:graphicFrame>
        <p:nvGraphicFramePr>
          <p:cNvPr id="207876" name="Object 4"/>
          <p:cNvGraphicFramePr>
            <a:graphicFrameLocks noChangeAspect="1"/>
          </p:cNvGraphicFramePr>
          <p:nvPr/>
        </p:nvGraphicFramePr>
        <p:xfrm>
          <a:off x="8605190" y="3429681"/>
          <a:ext cx="74612" cy="309562"/>
        </p:xfrm>
        <a:graphic>
          <a:graphicData uri="http://schemas.openxmlformats.org/presentationml/2006/ole">
            <p:oleObj spid="_x0000_s234500" name="CS ChemDraw Drawing" r:id="rId7" imgW="74287" imgH="309150" progId="ChemDraw.Document.6.0">
              <p:embed/>
            </p:oleObj>
          </a:graphicData>
        </a:graphic>
      </p:graphicFrame>
      <p:sp>
        <p:nvSpPr>
          <p:cNvPr id="61" name="Rectangle 60"/>
          <p:cNvSpPr/>
          <p:nvPr/>
        </p:nvSpPr>
        <p:spPr>
          <a:xfrm>
            <a:off x="6772274" y="3343275"/>
            <a:ext cx="2266951" cy="3162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1" grpId="0"/>
      <p:bldP spid="52" grpId="0"/>
      <p:bldP spid="54" grpId="0"/>
      <p:bldP spid="56" grpId="0"/>
      <p:bldP spid="58" grpId="0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381000" y="844968"/>
            <a:ext cx="8191500" cy="47255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Homework  + Presentation (150 points)</a:t>
            </a:r>
          </a:p>
          <a:p>
            <a:pPr marL="635000" marR="0" lvl="0" indent="-4064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	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Pick an instrument/technique discussed in class</a:t>
            </a:r>
          </a:p>
          <a:p>
            <a:pPr marL="635000" marR="0" lvl="0" indent="-4064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2)	Presentation (50 pts): </a:t>
            </a:r>
          </a:p>
          <a:p>
            <a:pPr marL="977900" marR="0" lvl="0" indent="-7493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Give a &gt;20 min talk on a paper that focuses on the technique. Peer feedback?</a:t>
            </a:r>
          </a:p>
          <a:p>
            <a:pPr marL="635000" marR="0" lvl="0" indent="-4064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3)	Homework 1 (50 pts): </a:t>
            </a:r>
          </a:p>
          <a:p>
            <a:pPr marL="977900" marR="0" lvl="0" indent="-7493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Write 2 multiple choice, 2 true/false, and 1 short answer questions about your technique/paper. </a:t>
            </a:r>
          </a:p>
          <a:p>
            <a:pPr marL="635000" marR="0" lvl="0" indent="-4064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4)	Homework 2 (50 pts): </a:t>
            </a:r>
          </a:p>
          <a:p>
            <a:pPr marL="977900" marR="0" lvl="0" indent="-7493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Design an interactive science museum exhibit that explains your technique to children.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299" y="647091"/>
            <a:ext cx="2174584" cy="49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Example (d</a:t>
            </a:r>
            <a:r>
              <a:rPr lang="en-US" sz="3200" b="1" u="sng" baseline="-25000" dirty="0" smtClean="0">
                <a:solidFill>
                  <a:schemeClr val="tx2"/>
                </a:solidFill>
              </a:rPr>
              <a:t>z2</a:t>
            </a:r>
            <a:r>
              <a:rPr lang="en-US" sz="3200" b="1" u="sng" dirty="0" smtClean="0">
                <a:solidFill>
                  <a:schemeClr val="tx2"/>
                </a:solidFill>
              </a:rPr>
              <a:t> to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</a:t>
            </a:r>
            <a:r>
              <a:rPr lang="en-US" sz="3200" b="1" u="sng" baseline="-25000" dirty="0" err="1" smtClean="0">
                <a:solidFill>
                  <a:schemeClr val="tx2"/>
                </a:solidFill>
              </a:rPr>
              <a:t>z</a:t>
            </a:r>
            <a:r>
              <a:rPr lang="en-US" sz="3200" b="1" u="sng" dirty="0" smtClean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318952" y="376106"/>
          <a:ext cx="1732075" cy="599395"/>
        </p:xfrm>
        <a:graphic>
          <a:graphicData uri="http://schemas.openxmlformats.org/presentationml/2006/ole">
            <p:oleObj spid="_x0000_s235522" name="CS ChemDraw Drawing" r:id="rId4" imgW="1247744" imgH="432540" progId="ChemDraw.Document.6.0">
              <p:embed/>
            </p:oleObj>
          </a:graphicData>
        </a:graphic>
      </p:graphicFrame>
      <p:grpSp>
        <p:nvGrpSpPr>
          <p:cNvPr id="2" name="Group 69"/>
          <p:cNvGrpSpPr/>
          <p:nvPr/>
        </p:nvGrpSpPr>
        <p:grpSpPr>
          <a:xfrm>
            <a:off x="956578" y="1110280"/>
            <a:ext cx="2146965" cy="2016672"/>
            <a:chOff x="583359" y="2145900"/>
            <a:chExt cx="2146965" cy="2016672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160061" y="370420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1118613" y="3793240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3359" y="3533209"/>
              <a:ext cx="5870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(d</a:t>
              </a:r>
              <a:r>
                <a:rPr lang="en-US" baseline="-25000" dirty="0" smtClean="0"/>
                <a:t>z2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75403" y="2326418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1106642" y="2452788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9252" y="2145900"/>
              <a:ext cx="505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p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baseline="-250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1654701" y="3296733"/>
              <a:ext cx="4239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573191" y="2932683"/>
              <a:ext cx="515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030A0"/>
                  </a:solidFill>
                </a:rPr>
                <a:t>h</a:t>
              </a:r>
              <a:r>
                <a:rPr lang="en-US" dirty="0" err="1" smtClean="0">
                  <a:solidFill>
                    <a:srgbClr val="7030A0"/>
                  </a:solidFill>
                  <a:latin typeface="Symbol" pitchFamily="18" charset="2"/>
                </a:rPr>
                <a:t>n</a:t>
              </a:r>
              <a:endParaRPr lang="en-US" dirty="0">
                <a:solidFill>
                  <a:srgbClr val="7030A0"/>
                </a:solidFill>
                <a:latin typeface="Symbol" pitchFamily="18" charset="2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315345" y="370544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2273897" y="3775815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g</a:t>
              </a:r>
              <a:endParaRPr lang="en-US" baseline="-25000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330687" y="2327655"/>
              <a:ext cx="3079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2261926" y="2454025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1u</a:t>
              </a:r>
              <a:endParaRPr lang="en-US" baseline="-25000" dirty="0"/>
            </a:p>
          </p:txBody>
        </p:sp>
        <p:graphicFrame>
          <p:nvGraphicFramePr>
            <p:cNvPr id="207875" name="Object 3"/>
            <p:cNvGraphicFramePr>
              <a:graphicFrameLocks noChangeAspect="1"/>
            </p:cNvGraphicFramePr>
            <p:nvPr/>
          </p:nvGraphicFramePr>
          <p:xfrm>
            <a:off x="1207558" y="3538946"/>
            <a:ext cx="74613" cy="309563"/>
          </p:xfrm>
          <a:graphic>
            <a:graphicData uri="http://schemas.openxmlformats.org/presentationml/2006/ole">
              <p:oleObj spid="_x0000_s235523" name="CS ChemDraw Drawing" r:id="rId5" imgW="74287" imgH="309150" progId="ChemDraw.Document.6.0">
                <p:embed/>
              </p:oleObj>
            </a:graphicData>
          </a:graphic>
        </p:graphicFrame>
        <p:graphicFrame>
          <p:nvGraphicFramePr>
            <p:cNvPr id="207876" name="Object 4"/>
            <p:cNvGraphicFramePr>
              <a:graphicFrameLocks noChangeAspect="1"/>
            </p:cNvGraphicFramePr>
            <p:nvPr/>
          </p:nvGraphicFramePr>
          <p:xfrm>
            <a:off x="2418985" y="2151379"/>
            <a:ext cx="74612" cy="309562"/>
          </p:xfrm>
          <a:graphic>
            <a:graphicData uri="http://schemas.openxmlformats.org/presentationml/2006/ole">
              <p:oleObj spid="_x0000_s235524" name="CS ChemDraw Drawing" r:id="rId6" imgW="74287" imgH="309150" progId="ChemDraw.Document.6.0">
                <p:embed/>
              </p:oleObj>
            </a:graphicData>
          </a:graphic>
        </p:graphicFrame>
      </p:grpSp>
      <p:sp>
        <p:nvSpPr>
          <p:cNvPr id="65" name="Rectangle 64"/>
          <p:cNvSpPr/>
          <p:nvPr/>
        </p:nvSpPr>
        <p:spPr>
          <a:xfrm>
            <a:off x="4805670" y="114149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7757" y="123211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0898" y="1225889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/>
          <p:cNvSpPr/>
          <p:nvPr/>
        </p:nvSpPr>
        <p:spPr>
          <a:xfrm>
            <a:off x="6628245" y="1116417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68" name="Rectangle 67"/>
          <p:cNvSpPr/>
          <p:nvPr/>
        </p:nvSpPr>
        <p:spPr>
          <a:xfrm>
            <a:off x="7601735" y="1116417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2g</a:t>
            </a:r>
            <a:endParaRPr lang="en-US" sz="2400" baseline="-25000" dirty="0"/>
          </a:p>
        </p:txBody>
      </p:sp>
      <p:sp>
        <p:nvSpPr>
          <p:cNvPr id="69" name="Rectangle 68"/>
          <p:cNvSpPr/>
          <p:nvPr/>
        </p:nvSpPr>
        <p:spPr>
          <a:xfrm>
            <a:off x="7287606" y="111641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1" name="Rectangle 70"/>
          <p:cNvSpPr/>
          <p:nvPr/>
        </p:nvSpPr>
        <p:spPr>
          <a:xfrm>
            <a:off x="144412" y="3173607"/>
            <a:ext cx="8831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The transition is </a:t>
            </a:r>
            <a:r>
              <a:rPr lang="en-GB" sz="2000" b="1" dirty="0" smtClean="0">
                <a:solidFill>
                  <a:srgbClr val="FF0000"/>
                </a:solidFill>
              </a:rPr>
              <a:t>forbidden</a:t>
            </a:r>
            <a:r>
              <a:rPr lang="en-GB" sz="2000" dirty="0" smtClean="0">
                <a:solidFill>
                  <a:srgbClr val="FF0000"/>
                </a:solidFill>
              </a:rPr>
              <a:t> if the </a:t>
            </a:r>
            <a:r>
              <a:rPr lang="en-GB" sz="2000" u="sng" dirty="0" smtClean="0">
                <a:solidFill>
                  <a:srgbClr val="FF0000"/>
                </a:solidFill>
              </a:rPr>
              <a:t>direct product</a:t>
            </a:r>
            <a:r>
              <a:rPr lang="en-GB" sz="2000" dirty="0" smtClean="0">
                <a:solidFill>
                  <a:srgbClr val="FF0000"/>
                </a:solidFill>
              </a:rPr>
              <a:t> does not contain A,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1</a:t>
            </a:r>
            <a:r>
              <a:rPr lang="en-GB" sz="2000" dirty="0" smtClean="0">
                <a:solidFill>
                  <a:srgbClr val="FF0000"/>
                </a:solidFill>
              </a:rPr>
              <a:t>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g</a:t>
            </a:r>
            <a:r>
              <a:rPr lang="en-GB" sz="2000" dirty="0" smtClean="0">
                <a:solidFill>
                  <a:srgbClr val="FF0000"/>
                </a:solidFill>
              </a:rPr>
              <a:t> , A</a:t>
            </a:r>
            <a:r>
              <a:rPr lang="en-GB" sz="2000" baseline="-25000" dirty="0" smtClean="0">
                <a:solidFill>
                  <a:srgbClr val="FF0000"/>
                </a:solidFill>
              </a:rPr>
              <a:t>1g</a:t>
            </a:r>
            <a:r>
              <a:rPr lang="en-GB" sz="2000" dirty="0" smtClean="0">
                <a:solidFill>
                  <a:srgbClr val="FF0000"/>
                </a:solidFill>
              </a:rPr>
              <a:t> or A’.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818105" y="1741786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0192" y="1832398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3333" y="1826177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6640680" y="1716705"/>
            <a:ext cx="458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77" name="Rectangle 76"/>
          <p:cNvSpPr/>
          <p:nvPr/>
        </p:nvSpPr>
        <p:spPr>
          <a:xfrm>
            <a:off x="7614170" y="1716705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3g</a:t>
            </a:r>
            <a:endParaRPr lang="en-US" sz="2400" baseline="-25000" dirty="0"/>
          </a:p>
        </p:txBody>
      </p:sp>
      <p:sp>
        <p:nvSpPr>
          <p:cNvPr id="78" name="Rectangle 77"/>
          <p:cNvSpPr/>
          <p:nvPr/>
        </p:nvSpPr>
        <p:spPr>
          <a:xfrm>
            <a:off x="7300041" y="171670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79" name="Rectangle 78"/>
          <p:cNvSpPr/>
          <p:nvPr/>
        </p:nvSpPr>
        <p:spPr>
          <a:xfrm>
            <a:off x="4821209" y="237939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3296" y="2470010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6437" y="2463789"/>
            <a:ext cx="264656" cy="27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6643784" y="2354317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83" name="Rectangle 82"/>
          <p:cNvSpPr/>
          <p:nvPr/>
        </p:nvSpPr>
        <p:spPr>
          <a:xfrm>
            <a:off x="7617274" y="2354317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g</a:t>
            </a:r>
            <a:endParaRPr lang="en-US" sz="2400" baseline="-25000" dirty="0"/>
          </a:p>
        </p:txBody>
      </p:sp>
      <p:sp>
        <p:nvSpPr>
          <p:cNvPr id="84" name="Rectangle 83"/>
          <p:cNvSpPr/>
          <p:nvPr/>
        </p:nvSpPr>
        <p:spPr>
          <a:xfrm>
            <a:off x="7303145" y="235431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=</a:t>
            </a:r>
            <a:endParaRPr lang="en-US" sz="2400" baseline="-25000" dirty="0"/>
          </a:p>
        </p:txBody>
      </p:sp>
      <p:sp>
        <p:nvSpPr>
          <p:cNvPr id="85" name="TextBox 84"/>
          <p:cNvSpPr txBox="1"/>
          <p:nvPr/>
        </p:nvSpPr>
        <p:spPr>
          <a:xfrm>
            <a:off x="3884197" y="1190577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basis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5685858" y="114321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3u</a:t>
            </a:r>
            <a:endParaRPr lang="en-US" sz="2400" baseline="-25000" dirty="0"/>
          </a:p>
        </p:txBody>
      </p:sp>
      <p:sp>
        <p:nvSpPr>
          <p:cNvPr id="88" name="TextBox 87"/>
          <p:cNvSpPr txBox="1"/>
          <p:nvPr/>
        </p:nvSpPr>
        <p:spPr>
          <a:xfrm>
            <a:off x="3896637" y="1785272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basis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899746" y="2432169"/>
            <a:ext cx="10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basis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5688967" y="1732217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2u</a:t>
            </a:r>
            <a:endParaRPr lang="en-US" sz="2400" baseline="-25000" dirty="0"/>
          </a:p>
        </p:txBody>
      </p:sp>
      <p:sp>
        <p:nvSpPr>
          <p:cNvPr id="94" name="Rectangle 93"/>
          <p:cNvSpPr/>
          <p:nvPr/>
        </p:nvSpPr>
        <p:spPr>
          <a:xfrm>
            <a:off x="5682325" y="2379137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</a:t>
            </a:r>
            <a:r>
              <a:rPr lang="en-US" sz="2400" baseline="-25000" dirty="0" smtClean="0"/>
              <a:t>1u</a:t>
            </a:r>
            <a:endParaRPr lang="en-US" sz="2400" baseline="-25000" dirty="0"/>
          </a:p>
        </p:txBody>
      </p:sp>
      <p:sp>
        <p:nvSpPr>
          <p:cNvPr id="60" name="TextBox 59"/>
          <p:cNvSpPr txBox="1"/>
          <p:nvPr/>
        </p:nvSpPr>
        <p:spPr>
          <a:xfrm rot="19632376">
            <a:off x="7781742" y="867746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9632376">
            <a:off x="7803508" y="1430694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Forbidden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19632376">
            <a:off x="7769035" y="2086949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Allowed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38185" y="3521958"/>
            <a:ext cx="8831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</a:rPr>
              <a:t>The transition is </a:t>
            </a:r>
            <a:r>
              <a:rPr lang="en-GB" sz="2000" b="1" dirty="0" smtClean="0">
                <a:solidFill>
                  <a:srgbClr val="008000"/>
                </a:solidFill>
              </a:rPr>
              <a:t>allowed</a:t>
            </a:r>
            <a:r>
              <a:rPr lang="en-GB" sz="2000" dirty="0" smtClean="0">
                <a:solidFill>
                  <a:srgbClr val="008000"/>
                </a:solidFill>
              </a:rPr>
              <a:t> if the </a:t>
            </a:r>
            <a:r>
              <a:rPr lang="en-GB" sz="2000" u="sng" dirty="0" smtClean="0">
                <a:solidFill>
                  <a:srgbClr val="008000"/>
                </a:solidFill>
              </a:rPr>
              <a:t>direct product</a:t>
            </a:r>
            <a:r>
              <a:rPr lang="en-GB" sz="2000" dirty="0" smtClean="0">
                <a:solidFill>
                  <a:srgbClr val="008000"/>
                </a:solidFill>
              </a:rPr>
              <a:t> does contains A,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</a:t>
            </a:r>
            <a:r>
              <a:rPr lang="en-GB" sz="2000" dirty="0" smtClean="0">
                <a:solidFill>
                  <a:srgbClr val="008000"/>
                </a:solidFill>
              </a:rPr>
              <a:t>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g</a:t>
            </a:r>
            <a:r>
              <a:rPr lang="en-GB" sz="2000" dirty="0" smtClean="0">
                <a:solidFill>
                  <a:srgbClr val="008000"/>
                </a:solidFill>
              </a:rPr>
              <a:t> , A</a:t>
            </a:r>
            <a:r>
              <a:rPr lang="en-GB" sz="2000" baseline="-25000" dirty="0" smtClean="0">
                <a:solidFill>
                  <a:srgbClr val="008000"/>
                </a:solidFill>
              </a:rPr>
              <a:t>1g</a:t>
            </a:r>
            <a:r>
              <a:rPr lang="en-GB" sz="2000" dirty="0" smtClean="0">
                <a:solidFill>
                  <a:srgbClr val="008000"/>
                </a:solidFill>
              </a:rPr>
              <a:t> or A’.</a:t>
            </a:r>
            <a:endParaRPr 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308230" name="Object 6"/>
          <p:cNvGraphicFramePr>
            <a:graphicFrameLocks noChangeAspect="1"/>
          </p:cNvGraphicFramePr>
          <p:nvPr/>
        </p:nvGraphicFramePr>
        <p:xfrm>
          <a:off x="286171" y="4358424"/>
          <a:ext cx="1366837" cy="1574800"/>
        </p:xfrm>
        <a:graphic>
          <a:graphicData uri="http://schemas.openxmlformats.org/presentationml/2006/ole">
            <p:oleObj spid="_x0000_s235525" name="CS ChemDraw Drawing" r:id="rId8" imgW="1366603" imgH="1574100" progId="ChemDraw.Document.6.0">
              <p:embed/>
            </p:oleObj>
          </a:graphicData>
        </a:graphic>
      </p:graphicFrame>
      <p:sp>
        <p:nvSpPr>
          <p:cNvPr id="70" name="Rectangle 69"/>
          <p:cNvSpPr/>
          <p:nvPr/>
        </p:nvSpPr>
        <p:spPr>
          <a:xfrm>
            <a:off x="647668" y="5962355"/>
            <a:ext cx="445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</a:t>
            </a:r>
            <a:r>
              <a:rPr lang="en-US" baseline="-25000" dirty="0" smtClean="0"/>
              <a:t>z2</a:t>
            </a:r>
            <a:endParaRPr lang="en-US" baseline="-25000" dirty="0"/>
          </a:p>
        </p:txBody>
      </p:sp>
      <p:graphicFrame>
        <p:nvGraphicFramePr>
          <p:cNvPr id="308231" name="Object 7"/>
          <p:cNvGraphicFramePr>
            <a:graphicFrameLocks noChangeAspect="1"/>
          </p:cNvGraphicFramePr>
          <p:nvPr/>
        </p:nvGraphicFramePr>
        <p:xfrm>
          <a:off x="5660605" y="4293118"/>
          <a:ext cx="1366837" cy="1574800"/>
        </p:xfrm>
        <a:graphic>
          <a:graphicData uri="http://schemas.openxmlformats.org/presentationml/2006/ole">
            <p:oleObj spid="_x0000_s235526" name="CS ChemDraw Drawing" r:id="rId9" imgW="1366603" imgH="1574100" progId="ChemDraw.Document.6.0">
              <p:embed/>
            </p:oleObj>
          </a:graphicData>
        </a:graphic>
      </p:graphicFrame>
      <p:cxnSp>
        <p:nvCxnSpPr>
          <p:cNvPr id="72" name="Straight Arrow Connector 71"/>
          <p:cNvCxnSpPr/>
          <p:nvPr/>
        </p:nvCxnSpPr>
        <p:spPr>
          <a:xfrm>
            <a:off x="1891069" y="5296666"/>
            <a:ext cx="4239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809559" y="4932616"/>
            <a:ext cx="51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h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7030A0"/>
              </a:solidFill>
              <a:latin typeface="Symbol" pitchFamily="18" charset="2"/>
            </a:endParaRPr>
          </a:p>
        </p:txBody>
      </p:sp>
      <p:graphicFrame>
        <p:nvGraphicFramePr>
          <p:cNvPr id="308232" name="Object 8"/>
          <p:cNvGraphicFramePr>
            <a:graphicFrameLocks noChangeAspect="1"/>
          </p:cNvGraphicFramePr>
          <p:nvPr/>
        </p:nvGraphicFramePr>
        <p:xfrm>
          <a:off x="2516186" y="4347914"/>
          <a:ext cx="1366837" cy="1574800"/>
        </p:xfrm>
        <a:graphic>
          <a:graphicData uri="http://schemas.openxmlformats.org/presentationml/2006/ole">
            <p:oleObj spid="_x0000_s235527" name="CS ChemDraw Drawing" r:id="rId10" imgW="1366603" imgH="1574100" progId="ChemDraw.Document.6.0">
              <p:embed/>
            </p:oleObj>
          </a:graphicData>
        </a:graphic>
      </p:graphicFrame>
      <p:sp>
        <p:nvSpPr>
          <p:cNvPr id="96" name="Rectangle 95"/>
          <p:cNvSpPr/>
          <p:nvPr/>
        </p:nvSpPr>
        <p:spPr>
          <a:xfrm>
            <a:off x="2912307" y="5946807"/>
            <a:ext cx="364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p</a:t>
            </a:r>
            <a:r>
              <a:rPr lang="en-US" baseline="-25000" dirty="0" err="1" smtClean="0"/>
              <a:t>z</a:t>
            </a:r>
            <a:endParaRPr lang="en-US" baseline="-25000" dirty="0"/>
          </a:p>
        </p:txBody>
      </p:sp>
      <p:sp>
        <p:nvSpPr>
          <p:cNvPr id="97" name="TextBox 96"/>
          <p:cNvSpPr txBox="1"/>
          <p:nvPr/>
        </p:nvSpPr>
        <p:spPr>
          <a:xfrm>
            <a:off x="4313781" y="4616055"/>
            <a:ext cx="57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h</a:t>
            </a:r>
            <a:r>
              <a:rPr lang="en-US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98" name="Freeform 97"/>
          <p:cNvSpPr>
            <a:spLocks noChangeAspect="1"/>
          </p:cNvSpPr>
          <p:nvPr/>
        </p:nvSpPr>
        <p:spPr bwMode="auto">
          <a:xfrm flipH="1">
            <a:off x="4628445" y="4721290"/>
            <a:ext cx="1228388" cy="76835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436681" y="6264262"/>
            <a:ext cx="121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Allowed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1" name="Freeform 100"/>
          <p:cNvSpPr>
            <a:spLocks noChangeAspect="1"/>
          </p:cNvSpPr>
          <p:nvPr/>
        </p:nvSpPr>
        <p:spPr bwMode="auto">
          <a:xfrm rot="18731906" flipH="1">
            <a:off x="4905144" y="6183093"/>
            <a:ext cx="1228388" cy="263083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447513" y="4208626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z polarized = allowed</a:t>
            </a:r>
            <a:endParaRPr lang="en-US" sz="1400" dirty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357312" y="5825935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y polarized = forbidden</a:t>
            </a:r>
            <a:endParaRPr lang="en-US" sz="14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094293" y="4578744"/>
            <a:ext cx="121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x polarized = forbidden</a:t>
            </a:r>
            <a:endParaRPr lang="en-US" sz="14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08" name="Freeform 107"/>
          <p:cNvSpPr>
            <a:spLocks noChangeAspect="1"/>
          </p:cNvSpPr>
          <p:nvPr/>
        </p:nvSpPr>
        <p:spPr bwMode="auto">
          <a:xfrm rot="10800000" flipH="1">
            <a:off x="7007643" y="5159827"/>
            <a:ext cx="1228388" cy="12217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308234" name="Object 10"/>
          <p:cNvGraphicFramePr>
            <a:graphicFrameLocks noChangeAspect="1"/>
          </p:cNvGraphicFramePr>
          <p:nvPr/>
        </p:nvGraphicFramePr>
        <p:xfrm>
          <a:off x="7297541" y="5092251"/>
          <a:ext cx="227135" cy="311054"/>
        </p:xfrm>
        <a:graphic>
          <a:graphicData uri="http://schemas.openxmlformats.org/presentationml/2006/ole">
            <p:oleObj spid="_x0000_s235528" name="CS ChemDraw Drawing" r:id="rId11" imgW="717473" imgH="982530" progId="ChemDraw.Document.6.0">
              <p:embed/>
            </p:oleObj>
          </a:graphicData>
        </a:graphic>
      </p:graphicFrame>
      <p:graphicFrame>
        <p:nvGraphicFramePr>
          <p:cNvPr id="308235" name="Object 11"/>
          <p:cNvGraphicFramePr>
            <a:graphicFrameLocks noChangeAspect="1"/>
          </p:cNvGraphicFramePr>
          <p:nvPr/>
        </p:nvGraphicFramePr>
        <p:xfrm>
          <a:off x="5312153" y="6203635"/>
          <a:ext cx="531262" cy="66191"/>
        </p:xfrm>
        <a:graphic>
          <a:graphicData uri="http://schemas.openxmlformats.org/presentationml/2006/ole">
            <p:oleObj spid="_x0000_s235529" name="CS ChemDraw Drawing" r:id="rId12" imgW="1259900" imgH="156600" progId="ChemDraw.Document.6.0">
              <p:embed/>
            </p:oleObj>
          </a:graphicData>
        </a:graphic>
      </p:graphicFrame>
      <p:graphicFrame>
        <p:nvGraphicFramePr>
          <p:cNvPr id="308236" name="Object 12"/>
          <p:cNvGraphicFramePr>
            <a:graphicFrameLocks noChangeAspect="1"/>
          </p:cNvGraphicFramePr>
          <p:nvPr/>
        </p:nvGraphicFramePr>
        <p:xfrm>
          <a:off x="5292725" y="4755171"/>
          <a:ext cx="66675" cy="608830"/>
        </p:xfrm>
        <a:graphic>
          <a:graphicData uri="http://schemas.openxmlformats.org/presentationml/2006/ole">
            <p:oleObj spid="_x0000_s235530" name="CS ChemDraw Drawing" r:id="rId13" imgW="156677" imgH="143532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70" grpId="0"/>
      <p:bldP spid="95" grpId="0"/>
      <p:bldP spid="96" grpId="0"/>
      <p:bldP spid="97" grpId="0"/>
      <p:bldP spid="98" grpId="0" animBg="1"/>
      <p:bldP spid="99" grpId="0"/>
      <p:bldP spid="101" grpId="0" animBg="1"/>
      <p:bldP spid="103" grpId="0"/>
      <p:bldP spid="105" grpId="0"/>
      <p:bldP spid="107" grpId="0"/>
      <p:bldP spid="10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668" y="2998788"/>
            <a:ext cx="630381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End of preview.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12" name="Object 8"/>
          <p:cNvGraphicFramePr>
            <a:graphicFrameLocks noChangeAspect="1"/>
          </p:cNvGraphicFramePr>
          <p:nvPr/>
        </p:nvGraphicFramePr>
        <p:xfrm>
          <a:off x="6698157" y="3858495"/>
          <a:ext cx="1209473" cy="1236652"/>
        </p:xfrm>
        <a:graphic>
          <a:graphicData uri="http://schemas.openxmlformats.org/presentationml/2006/ole">
            <p:oleObj spid="_x0000_s47112" name="CS ChemDraw Drawing" r:id="rId4" imgW="848488" imgH="866700" progId="ChemDraw.Document.6.0">
              <p:embed/>
            </p:oleObj>
          </a:graphicData>
        </a:graphic>
      </p:graphicFrame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978974" y="3884253"/>
          <a:ext cx="1308655" cy="1177142"/>
        </p:xfrm>
        <a:graphic>
          <a:graphicData uri="http://schemas.openxmlformats.org/presentationml/2006/ole">
            <p:oleObj spid="_x0000_s47111" name="CS ChemDraw Drawing" r:id="rId5" imgW="964375" imgH="86697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065" y="5131728"/>
            <a:ext cx="20841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rgbClr val="008000"/>
                </a:solidFill>
              </a:rPr>
              <a:t>σ</a:t>
            </a:r>
            <a:r>
              <a:rPr lang="en-US" sz="2800" dirty="0" smtClean="0">
                <a:solidFill>
                  <a:srgbClr val="008000"/>
                </a:solidFill>
              </a:rPr>
              <a:t> -</a:t>
            </a:r>
            <a:r>
              <a:rPr lang="el-GR" sz="2800" dirty="0" smtClean="0">
                <a:solidFill>
                  <a:srgbClr val="008000"/>
                </a:solidFill>
              </a:rPr>
              <a:t> σ</a:t>
            </a:r>
            <a:r>
              <a:rPr lang="en-US" sz="2800" dirty="0" smtClean="0">
                <a:solidFill>
                  <a:srgbClr val="008000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&lt; 150 nm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207623" y="5122203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 -</a:t>
            </a:r>
            <a:r>
              <a:rPr lang="el-G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200 - 800 nm</a:t>
            </a:r>
            <a:endParaRPr lang="en-US" sz="2400" dirty="0"/>
          </a:p>
        </p:txBody>
      </p:sp>
      <p:graphicFrame>
        <p:nvGraphicFramePr>
          <p:cNvPr id="19" name="Object 6"/>
          <p:cNvGraphicFramePr>
            <a:graphicFrameLocks noChangeAspect="1"/>
          </p:cNvGraphicFramePr>
          <p:nvPr/>
        </p:nvGraphicFramePr>
        <p:xfrm>
          <a:off x="3908918" y="3929772"/>
          <a:ext cx="1285875" cy="1150938"/>
        </p:xfrm>
        <a:graphic>
          <a:graphicData uri="http://schemas.openxmlformats.org/presentationml/2006/ole">
            <p:oleObj spid="_x0000_s47108" name="CS ChemDraw Drawing" r:id="rId6" imgW="968967" imgH="866970" progId="ChemDraw.Document.6.0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027315" y="5121092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solidFill>
                  <a:srgbClr val="0000FF"/>
                </a:solidFill>
              </a:rPr>
              <a:t> -</a:t>
            </a:r>
            <a:r>
              <a:rPr lang="el-GR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>
                <a:sym typeface="Symbol" pitchFamily="18" charset="2"/>
              </a:rPr>
              <a:t>15</a:t>
            </a:r>
            <a:r>
              <a:rPr lang="en-US" sz="2400" dirty="0" smtClean="0"/>
              <a:t>0 - 300 nm</a:t>
            </a:r>
            <a:endParaRPr lang="en-US" sz="2400" dirty="0"/>
          </a:p>
        </p:txBody>
      </p:sp>
      <p:graphicFrame>
        <p:nvGraphicFramePr>
          <p:cNvPr id="47113" name="Object 9"/>
          <p:cNvGraphicFramePr>
            <a:graphicFrameLocks noChangeAspect="1"/>
          </p:cNvGraphicFramePr>
          <p:nvPr/>
        </p:nvGraphicFramePr>
        <p:xfrm>
          <a:off x="2993399" y="1188568"/>
          <a:ext cx="3136945" cy="2100550"/>
        </p:xfrm>
        <a:graphic>
          <a:graphicData uri="http://schemas.openxmlformats.org/presentationml/2006/ole">
            <p:oleObj spid="_x0000_s47113" name="CS ChemDraw Drawing" r:id="rId7" imgW="2153230" imgH="144126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6" name="Object 10"/>
          <p:cNvGraphicFramePr>
            <a:graphicFrameLocks noChangeAspect="1"/>
          </p:cNvGraphicFramePr>
          <p:nvPr/>
        </p:nvGraphicFramePr>
        <p:xfrm>
          <a:off x="2486316" y="1167172"/>
          <a:ext cx="1308100" cy="1176337"/>
        </p:xfrm>
        <a:graphic>
          <a:graphicData uri="http://schemas.openxmlformats.org/presentationml/2006/ole">
            <p:oleObj spid="_x0000_s55306" name="CS ChemDraw Drawing" r:id="rId4" imgW="964375" imgH="86697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23709" y="1264716"/>
            <a:ext cx="3615744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High energy photons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methane  =  125 nm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ethane     =  135 nm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3728430" y="3902558"/>
          <a:ext cx="1894008" cy="1911887"/>
        </p:xfrm>
        <a:graphic>
          <a:graphicData uri="http://schemas.openxmlformats.org/presentationml/2006/ole">
            <p:oleObj spid="_x0000_s55299" name="CS ChemDraw Drawing" r:id="rId5" imgW="2354209" imgH="2377080" progId="ChemDraw.Document.6.0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3766441" y="5906941"/>
            <a:ext cx="183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Ground State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6526249" y="5906942"/>
            <a:ext cx="178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Excited State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5830" y="4925353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85830" y="4556021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</a:t>
            </a:r>
            <a:r>
              <a:rPr lang="en-US" dirty="0" err="1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6471630" y="3536226"/>
          <a:ext cx="1905000" cy="2274953"/>
        </p:xfrm>
        <a:graphic>
          <a:graphicData uri="http://schemas.openxmlformats.org/presentationml/2006/ole">
            <p:oleObj spid="_x0000_s55300" name="CS ChemDraw Drawing" r:id="rId6" imgW="2354209" imgH="2811510" progId="ChemDraw.Document.6.0">
              <p:embed/>
            </p:oleObj>
          </a:graphicData>
        </a:graphic>
      </p:graphicFrame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4909" y="5208935"/>
            <a:ext cx="14478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679110" y="5300733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Bonding</a:t>
            </a:r>
            <a:endParaRPr lang="en-US" sz="2400" dirty="0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10091" y="3475553"/>
            <a:ext cx="1340845" cy="96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191386" y="3714354"/>
            <a:ext cx="171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Antibonding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44701" y="1343044"/>
            <a:ext cx="20841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rgbClr val="008000"/>
                </a:solidFill>
              </a:rPr>
              <a:t>σ</a:t>
            </a:r>
            <a:r>
              <a:rPr lang="en-US" sz="2800" dirty="0" smtClean="0">
                <a:solidFill>
                  <a:srgbClr val="008000"/>
                </a:solidFill>
              </a:rPr>
              <a:t> -</a:t>
            </a:r>
            <a:r>
              <a:rPr lang="el-GR" sz="2800" dirty="0" smtClean="0">
                <a:solidFill>
                  <a:srgbClr val="008000"/>
                </a:solidFill>
              </a:rPr>
              <a:t> σ</a:t>
            </a:r>
            <a:r>
              <a:rPr lang="en-US" sz="2800" dirty="0" smtClean="0">
                <a:solidFill>
                  <a:srgbClr val="008000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&lt; 250 nm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412195" y="526465"/>
            <a:ext cx="195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Ozone!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  <p:bldP spid="21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zone Hole through the ye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745" y="1306317"/>
            <a:ext cx="4374644" cy="4374645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441950" y="3427243"/>
            <a:ext cx="286878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CCl</a:t>
            </a:r>
            <a:r>
              <a:rPr lang="en-GB" altLang="en-US" sz="1600" b="1" baseline="-25000" smtClean="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F</a:t>
            </a:r>
            <a:r>
              <a:rPr lang="en-GB" altLang="en-US" sz="1600" b="1" baseline="-25000" smtClean="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US" sz="1600" smtClean="0">
                <a:sym typeface="Symbol" pitchFamily="18" charset="2"/>
              </a:rPr>
              <a:t>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+  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•CClF</a:t>
            </a:r>
            <a:r>
              <a:rPr lang="en-GB" altLang="en-US" sz="1600" b="1" baseline="-25000" smtClean="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 smtClean="0">
              <a:solidFill>
                <a:srgbClr val="000066"/>
              </a:solidFill>
              <a:latin typeface="Arial" pitchFamily="34" charset="0"/>
            </a:endParaRPr>
          </a:p>
          <a:p>
            <a:pPr algn="l"/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 smtClean="0">
                <a:solidFill>
                  <a:srgbClr val="000066"/>
                </a:solidFill>
                <a:latin typeface="Arial" pitchFamily="34" charset="0"/>
              </a:rPr>
              <a:t>3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+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 smtClean="0">
                <a:sym typeface="Symbol" pitchFamily="18" charset="2"/>
              </a:rPr>
              <a:t>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 +  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endParaRPr lang="en-GB" altLang="en-US" sz="1600" b="1">
              <a:solidFill>
                <a:srgbClr val="000066"/>
              </a:solidFill>
              <a:latin typeface="Arial" pitchFamily="34" charset="0"/>
            </a:endParaRPr>
          </a:p>
          <a:p>
            <a:pPr algn="l"/>
            <a:endParaRPr lang="en-GB" altLang="en-US" sz="1600" b="1">
              <a:solidFill>
                <a:srgbClr val="CC0000"/>
              </a:solidFill>
              <a:latin typeface="Arial" pitchFamily="34" charset="0"/>
            </a:endParaRPr>
          </a:p>
          <a:p>
            <a:r>
              <a:rPr lang="en-GB" altLang="en-US" sz="1600" b="1" err="1" smtClean="0">
                <a:solidFill>
                  <a:srgbClr val="000066"/>
                </a:solidFill>
                <a:latin typeface="Arial" pitchFamily="34" charset="0"/>
              </a:rPr>
              <a:t>ClO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•  +  O 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 smtClean="0">
                <a:sym typeface="Symbol" pitchFamily="18" charset="2"/>
              </a:rPr>
              <a:t>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O</a:t>
            </a:r>
            <a:r>
              <a:rPr lang="en-GB" altLang="en-US" sz="1600" b="1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GB" altLang="en-US" sz="1600" b="1">
                <a:solidFill>
                  <a:srgbClr val="000066"/>
                </a:solidFill>
                <a:latin typeface="Arial" pitchFamily="34" charset="0"/>
              </a:rPr>
              <a:t>   +  </a:t>
            </a:r>
            <a:r>
              <a:rPr lang="en-GB" altLang="en-US" sz="1600" b="1" err="1">
                <a:solidFill>
                  <a:srgbClr val="000066"/>
                </a:solidFill>
                <a:latin typeface="Arial" pitchFamily="34" charset="0"/>
              </a:rPr>
              <a:t>Cl</a:t>
            </a:r>
            <a:r>
              <a:rPr lang="en-GB" altLang="en-US" sz="1600" b="1" smtClean="0">
                <a:solidFill>
                  <a:srgbClr val="000066"/>
                </a:solidFill>
                <a:latin typeface="Arial" pitchFamily="34" charset="0"/>
              </a:rPr>
              <a:t>•</a:t>
            </a:r>
            <a:endParaRPr lang="en-GB" altLang="en-US" sz="1600" b="1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1030" y="1354950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1950s-70s CFCs wide spread use in refrigerators.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25214" y="2723304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70s scientists propose a catalytic mechanism for the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3996" y="1990490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1960s and 70s scientists observe a depletion in the ozone layer.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949" y="4860148"/>
            <a:ext cx="33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1996- CFC production ends in US and Europe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21980" y="5615662"/>
            <a:ext cx="365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2010-for the first time in decades the ozone concentration is increasing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23712" y="3270231"/>
            <a:ext cx="98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Ozone and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Photocatalysis</a:t>
            </a:r>
            <a:endParaRPr lang="en-US" sz="3200" b="1" u="sng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4200" y="3373041"/>
            <a:ext cx="7658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“Give me a little spray. … You know you’re not allowed to use hairspray anymore because it affects the ozone, you know that, right? I said, you mean to tell me, cause you know hairspray’s not like it used to be, it used to be real good. … Today you put the hairspray on, it’s good for 12 minutes, right. … So if I take hairspray and I spray it in my apartment, which is all sealed, you’re telling me that affects the ozone layer? “Yes.” I say no way folks. No way. No way. That’s like a lot of the rules and regulations you people have in the mines, right, it’s the same kind of stuff.”</a:t>
            </a:r>
            <a:endParaRPr lang="en-US" sz="2000" dirty="0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698500"/>
            <a:ext cx="755065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4200" y="3373041"/>
            <a:ext cx="7658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“Give me a little spray. … You know you’re not allowed to use hairspray anymore because it affects the ozone, you know that, right? I said, you mean to tell me, cause you know hairspray’s not like it used to be, it used to be real good. … Today you put the hairspray on, it’s good for 12 minutes, right. … So if I take hairspray and I spray it in my apartment, which is all sealed, you’re telling me that affects the ozone layer? “Yes.” I say no way folks. No way. No way. That’s like a lot of the rules and regulations you people have in the mines, right, it’s the same kind of stuff.”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590627" y="5900003"/>
            <a:ext cx="20490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-Donald Trump</a:t>
            </a:r>
          </a:p>
          <a:p>
            <a:r>
              <a:rPr lang="en-US" sz="2400" dirty="0" smtClean="0"/>
              <a:t>   May 5, 2016</a:t>
            </a:r>
            <a:endParaRPr lang="en-US" sz="2400" dirty="0"/>
          </a:p>
        </p:txBody>
      </p:sp>
      <p:pic>
        <p:nvPicPr>
          <p:cNvPr id="290818" name="Picture 2" descr="Image result for trump hair spray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292100"/>
            <a:ext cx="4572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12" name="Object 8"/>
          <p:cNvGraphicFramePr>
            <a:graphicFrameLocks noChangeAspect="1"/>
          </p:cNvGraphicFramePr>
          <p:nvPr/>
        </p:nvGraphicFramePr>
        <p:xfrm>
          <a:off x="6459248" y="3528811"/>
          <a:ext cx="1923293" cy="2296799"/>
        </p:xfrm>
        <a:graphic>
          <a:graphicData uri="http://schemas.openxmlformats.org/presentationml/2006/ole">
            <p:oleObj spid="_x0000_s72712" name="CS ChemDraw Drawing" r:id="rId4" imgW="2354209" imgH="2811510" progId="ChemDraw.Document.6.0">
              <p:embed/>
            </p:oleObj>
          </a:graphicData>
        </a:graphic>
      </p:graphicFrame>
      <p:graphicFrame>
        <p:nvGraphicFramePr>
          <p:cNvPr id="72711" name="Object 7"/>
          <p:cNvGraphicFramePr>
            <a:graphicFrameLocks noChangeAspect="1"/>
          </p:cNvGraphicFramePr>
          <p:nvPr/>
        </p:nvGraphicFramePr>
        <p:xfrm>
          <a:off x="3728925" y="3906479"/>
          <a:ext cx="1886263" cy="1904069"/>
        </p:xfrm>
        <a:graphic>
          <a:graphicData uri="http://schemas.openxmlformats.org/presentationml/2006/ole">
            <p:oleObj spid="_x0000_s72711" name="CS ChemDraw Drawing" r:id="rId5" imgW="2354209" imgH="237708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18448" y="6356350"/>
            <a:ext cx="468351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16" y="1343044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 -</a:t>
            </a:r>
            <a:r>
              <a:rPr lang="el-G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200 - 800 nm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4523709" y="1264716"/>
            <a:ext cx="4105136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Visible photons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benzene   =  260 nm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tetracene  =  500 nm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5830" y="4925353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85830" y="4556021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</a:t>
            </a:r>
            <a:r>
              <a:rPr lang="en-US" dirty="0" err="1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9110" y="5300733"/>
            <a:ext cx="1213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Bonding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91386" y="3714354"/>
            <a:ext cx="171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Antibonding</a:t>
            </a:r>
            <a:endParaRPr lang="en-US" sz="2400" dirty="0"/>
          </a:p>
        </p:txBody>
      </p:sp>
      <p:graphicFrame>
        <p:nvGraphicFramePr>
          <p:cNvPr id="72710" name="Object 6"/>
          <p:cNvGraphicFramePr>
            <a:graphicFrameLocks noChangeAspect="1"/>
          </p:cNvGraphicFramePr>
          <p:nvPr/>
        </p:nvGraphicFramePr>
        <p:xfrm>
          <a:off x="2736158" y="1193800"/>
          <a:ext cx="1285875" cy="1150938"/>
        </p:xfrm>
        <a:graphic>
          <a:graphicData uri="http://schemas.openxmlformats.org/presentationml/2006/ole">
            <p:oleObj spid="_x0000_s72710" name="CS ChemDraw Drawing" r:id="rId6" imgW="968967" imgH="866970" progId="ChemDraw.Document.6.0">
              <p:embed/>
            </p:oleObj>
          </a:graphicData>
        </a:graphic>
      </p:graphicFrame>
      <p:pic>
        <p:nvPicPr>
          <p:cNvPr id="19" name="Picture 1028" descr="C:\Fred\Academic\Electronic Spectroscopy\Calculations\ethene-HOMO-pi-ungerade-bonding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4041" y="4936535"/>
            <a:ext cx="1111113" cy="1125693"/>
          </a:xfrm>
          <a:prstGeom prst="rect">
            <a:avLst/>
          </a:prstGeom>
          <a:noFill/>
        </p:spPr>
      </p:pic>
      <p:pic>
        <p:nvPicPr>
          <p:cNvPr id="20" name="Picture 1029" descr="C:\Fred\Academic\Electronic Spectroscopy\Calculations\ethene-LUMO-pi-gerade-antibonding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43174" y="3276169"/>
            <a:ext cx="1116051" cy="1226015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766441" y="5906941"/>
            <a:ext cx="183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Ground State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6526249" y="5906942"/>
            <a:ext cx="178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Excited State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40" name="Object 12"/>
          <p:cNvGraphicFramePr>
            <a:graphicFrameLocks noChangeAspect="1"/>
          </p:cNvGraphicFramePr>
          <p:nvPr/>
        </p:nvGraphicFramePr>
        <p:xfrm>
          <a:off x="2692334" y="1141771"/>
          <a:ext cx="1209675" cy="1236662"/>
        </p:xfrm>
        <a:graphic>
          <a:graphicData uri="http://schemas.openxmlformats.org/presentationml/2006/ole">
            <p:oleObj spid="_x0000_s73740" name="CS ChemDraw Drawing" r:id="rId4" imgW="848488" imgH="866700" progId="ChemDraw.Document.6.0">
              <p:embed/>
            </p:oleObj>
          </a:graphicData>
        </a:graphic>
      </p:graphicFrame>
      <p:graphicFrame>
        <p:nvGraphicFramePr>
          <p:cNvPr id="73734" name="Object 6"/>
          <p:cNvGraphicFramePr>
            <a:graphicFrameLocks noChangeAspect="1"/>
          </p:cNvGraphicFramePr>
          <p:nvPr/>
        </p:nvGraphicFramePr>
        <p:xfrm>
          <a:off x="6460657" y="3528810"/>
          <a:ext cx="1924383" cy="2296801"/>
        </p:xfrm>
        <a:graphic>
          <a:graphicData uri="http://schemas.openxmlformats.org/presentationml/2006/ole">
            <p:oleObj spid="_x0000_s73734" name="CS ChemDraw Drawing" r:id="rId5" imgW="2354209" imgH="2809890" progId="ChemDraw.Document.6.0">
              <p:embed/>
            </p:oleObj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3717454" y="3911415"/>
          <a:ext cx="1897735" cy="1915649"/>
        </p:xfrm>
        <a:graphic>
          <a:graphicData uri="http://schemas.openxmlformats.org/presentationml/2006/ole">
            <p:oleObj spid="_x0000_s73733" name="CS ChemDraw Drawing" r:id="rId6" imgW="2354209" imgH="237573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16" y="1343044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solidFill>
                  <a:srgbClr val="0000FF"/>
                </a:solidFill>
              </a:rPr>
              <a:t> -</a:t>
            </a:r>
            <a:r>
              <a:rPr lang="el-GR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>
                <a:sym typeface="Symbol" pitchFamily="18" charset="2"/>
              </a:rPr>
              <a:t>15</a:t>
            </a:r>
            <a:r>
              <a:rPr lang="en-US" sz="2400" dirty="0" smtClean="0"/>
              <a:t>0 - 300 nm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4523709" y="1264716"/>
            <a:ext cx="4105136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Visible photons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acetone  =  280 nm</a:t>
            </a:r>
          </a:p>
          <a:p>
            <a:pPr marL="463550" lvl="2">
              <a:spcAft>
                <a:spcPts val="10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pyridine  =  270 nm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5830" y="4925353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85830" y="4556021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</a:t>
            </a:r>
            <a:r>
              <a:rPr lang="en-US" dirty="0" err="1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676" y="5300733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Non-Bonding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91386" y="3714354"/>
            <a:ext cx="171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Antibonding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766441" y="5906941"/>
            <a:ext cx="183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Ground State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6526249" y="5906942"/>
            <a:ext cx="178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Excited State</a:t>
            </a:r>
            <a:endParaRPr lang="en-US" sz="2400" dirty="0"/>
          </a:p>
        </p:txBody>
      </p:sp>
      <p:sp>
        <p:nvSpPr>
          <p:cNvPr id="27" name="Oval 26"/>
          <p:cNvSpPr/>
          <p:nvPr/>
        </p:nvSpPr>
        <p:spPr>
          <a:xfrm rot="19390328">
            <a:off x="2866793" y="5188807"/>
            <a:ext cx="472743" cy="3592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3183314">
            <a:off x="2851767" y="5608466"/>
            <a:ext cx="472743" cy="3592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3738" name="Object 10"/>
          <p:cNvGraphicFramePr>
            <a:graphicFrameLocks noChangeAspect="1"/>
          </p:cNvGraphicFramePr>
          <p:nvPr/>
        </p:nvGraphicFramePr>
        <p:xfrm>
          <a:off x="2112403" y="5303401"/>
          <a:ext cx="979487" cy="557213"/>
        </p:xfrm>
        <a:graphic>
          <a:graphicData uri="http://schemas.openxmlformats.org/presentationml/2006/ole">
            <p:oleObj spid="_x0000_s73738" name="CS ChemDraw Drawing" r:id="rId7" imgW="979502" imgH="557550" progId="ChemDraw.Document.6.0">
              <p:embed/>
            </p:oleObj>
          </a:graphicData>
        </a:graphic>
      </p:graphicFrame>
      <p:sp>
        <p:nvSpPr>
          <p:cNvPr id="29" name="Oval 28"/>
          <p:cNvSpPr/>
          <p:nvPr/>
        </p:nvSpPr>
        <p:spPr>
          <a:xfrm rot="16200000">
            <a:off x="2298866" y="3440396"/>
            <a:ext cx="472743" cy="3592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5400000">
            <a:off x="2669317" y="4093445"/>
            <a:ext cx="472743" cy="359209"/>
          </a:xfrm>
          <a:prstGeom prst="ellipse">
            <a:avLst/>
          </a:prstGeom>
          <a:solidFill>
            <a:srgbClr val="FF0000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/>
        </p:nvGraphicFramePr>
        <p:xfrm>
          <a:off x="2097378" y="3693676"/>
          <a:ext cx="979487" cy="557213"/>
        </p:xfrm>
        <a:graphic>
          <a:graphicData uri="http://schemas.openxmlformats.org/presentationml/2006/ole">
            <p:oleObj spid="_x0000_s73739" name="CS ChemDraw Drawing" r:id="rId8" imgW="979502" imgH="557550" progId="ChemDraw.Document.6.0">
              <p:embed/>
            </p:oleObj>
          </a:graphicData>
        </a:graphic>
      </p:graphicFrame>
      <p:sp>
        <p:nvSpPr>
          <p:cNvPr id="32" name="Oval 31"/>
          <p:cNvSpPr/>
          <p:nvPr/>
        </p:nvSpPr>
        <p:spPr>
          <a:xfrm rot="5400000">
            <a:off x="2667170" y="3447356"/>
            <a:ext cx="472743" cy="359209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5400000">
            <a:off x="2273108" y="4093445"/>
            <a:ext cx="472743" cy="359209"/>
          </a:xfrm>
          <a:prstGeom prst="ellipse">
            <a:avLst/>
          </a:prstGeom>
          <a:solidFill>
            <a:srgbClr val="0000FF">
              <a:alpha val="25882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3538" y="6356350"/>
            <a:ext cx="663262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0025" y="996682"/>
            <a:ext cx="3084562" cy="2787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3476" y="1343044"/>
            <a:ext cx="20841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rgbClr val="008000"/>
                </a:solidFill>
              </a:rPr>
              <a:t>σ</a:t>
            </a:r>
            <a:r>
              <a:rPr lang="en-US" sz="2800" dirty="0" smtClean="0">
                <a:solidFill>
                  <a:srgbClr val="008000"/>
                </a:solidFill>
              </a:rPr>
              <a:t> -</a:t>
            </a:r>
            <a:r>
              <a:rPr lang="el-GR" sz="2800" dirty="0" smtClean="0">
                <a:solidFill>
                  <a:srgbClr val="008000"/>
                </a:solidFill>
              </a:rPr>
              <a:t> σ</a:t>
            </a:r>
            <a:r>
              <a:rPr lang="en-US" sz="2800" dirty="0" smtClean="0">
                <a:solidFill>
                  <a:srgbClr val="008000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&lt; 150 nm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30291" y="3197620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 -</a:t>
            </a:r>
            <a:r>
              <a:rPr lang="el-G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200 - 800 nm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30291" y="5142349"/>
            <a:ext cx="2472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solidFill>
                  <a:srgbClr val="0000FF"/>
                </a:solidFill>
              </a:rPr>
              <a:t> -</a:t>
            </a:r>
            <a:r>
              <a:rPr lang="el-GR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*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>
                <a:sym typeface="Symbol" pitchFamily="18" charset="2"/>
              </a:rPr>
              <a:t>15</a:t>
            </a:r>
            <a:r>
              <a:rPr lang="en-US" sz="2400" dirty="0" smtClean="0"/>
              <a:t>0 - 300 nm</a:t>
            </a:r>
            <a:endParaRPr lang="en-US" sz="2400" dirty="0"/>
          </a:p>
        </p:txBody>
      </p:sp>
      <p:graphicFrame>
        <p:nvGraphicFramePr>
          <p:cNvPr id="49160" name="Object 8"/>
          <p:cNvGraphicFramePr>
            <a:graphicFrameLocks noChangeAspect="1"/>
          </p:cNvGraphicFramePr>
          <p:nvPr/>
        </p:nvGraphicFramePr>
        <p:xfrm>
          <a:off x="6424580" y="1571224"/>
          <a:ext cx="2526238" cy="1691403"/>
        </p:xfrm>
        <a:graphic>
          <a:graphicData uri="http://schemas.openxmlformats.org/presentationml/2006/ole">
            <p:oleObj spid="_x0000_s49160" name="CS ChemDraw Drawing" r:id="rId5" imgW="2153230" imgH="1441260" progId="ChemDraw.Document.6.0">
              <p:embed/>
            </p:oleObj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3555585" y="3801559"/>
            <a:ext cx="4452935" cy="2971032"/>
            <a:chOff x="3555585" y="3878833"/>
            <a:chExt cx="4452935" cy="2971032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80711" y="3878833"/>
              <a:ext cx="4004188" cy="235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6581112" y="6168980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400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0628" y="6173273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300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47264" y="617756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200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00182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11023" y="6175596"/>
              <a:ext cx="708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281840" y="4661010"/>
              <a:ext cx="907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-</a:t>
              </a:r>
              <a:r>
                <a:rPr lang="el-GR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91282" y="5199781"/>
              <a:ext cx="9268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-</a:t>
              </a:r>
              <a:r>
                <a:rPr lang="el-GR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smtClean="0">
                  <a:solidFill>
                    <a:srgbClr val="0000FF"/>
                  </a:solidFill>
                  <a:latin typeface="Symbol" pitchFamily="18" charset="2"/>
                </a:rPr>
                <a:t>p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*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18236" y="4785510"/>
              <a:ext cx="9428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  <a:latin typeface="Symbol" pitchFamily="18" charset="2"/>
                </a:rPr>
                <a:t>s</a:t>
              </a:r>
              <a:r>
                <a:rPr lang="en-US" sz="2400" b="1" dirty="0" smtClean="0">
                  <a:solidFill>
                    <a:srgbClr val="008000"/>
                  </a:solidFill>
                </a:rPr>
                <a:t> -</a:t>
              </a:r>
              <a:r>
                <a:rPr lang="el-GR" sz="2400" b="1" dirty="0" smtClean="0">
                  <a:solidFill>
                    <a:srgbClr val="008000"/>
                  </a:solidFill>
                </a:rPr>
                <a:t> </a:t>
              </a:r>
              <a:r>
                <a:rPr lang="en-US" sz="2400" b="1" dirty="0" smtClean="0">
                  <a:solidFill>
                    <a:srgbClr val="008000"/>
                  </a:solidFill>
                  <a:latin typeface="Symbol" pitchFamily="18" charset="2"/>
                </a:rPr>
                <a:t>s</a:t>
              </a:r>
              <a:r>
                <a:rPr lang="en-US" sz="2400" b="1" dirty="0" smtClean="0">
                  <a:solidFill>
                    <a:srgbClr val="008000"/>
                  </a:solidFill>
                </a:rPr>
                <a:t>*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63415" y="6480533"/>
              <a:ext cx="2790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Wavelength (nm)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2947138" y="4919731"/>
              <a:ext cx="1586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Absorption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060" y="1194018"/>
            <a:ext cx="7624051" cy="474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6705600" y="2963917"/>
            <a:ext cx="640605" cy="4834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15199" y="2543506"/>
            <a:ext cx="1597574" cy="5044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 x Absorption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710854" y="3712984"/>
            <a:ext cx="640605" cy="4834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20453" y="3292573"/>
            <a:ext cx="1597574" cy="5044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CD   +  Fluor.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05598" y="4438193"/>
            <a:ext cx="640605" cy="4834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15197" y="4017782"/>
            <a:ext cx="1597574" cy="5044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 x TRES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710853" y="5137112"/>
            <a:ext cx="640605" cy="4834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320452" y="4716701"/>
            <a:ext cx="1597574" cy="5044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 x QY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01520" y="1924620"/>
            <a:ext cx="4083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Metal Centered (MC)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200 –800 nm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3445380" y="1194524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[Co(H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O)</a:t>
            </a:r>
            <a:r>
              <a:rPr lang="en-US" sz="3200" b="1" baseline="-25000" dirty="0" smtClean="0"/>
              <a:t>6</a:t>
            </a:r>
            <a:r>
              <a:rPr lang="en-US" sz="3200" b="1" dirty="0" smtClean="0"/>
              <a:t>]</a:t>
            </a:r>
            <a:r>
              <a:rPr lang="en-US" sz="3200" b="1" baseline="30000" dirty="0" smtClean="0"/>
              <a:t>2+</a:t>
            </a:r>
            <a:endParaRPr lang="en-US" sz="3200" b="1" baseline="300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1850" y="3236351"/>
            <a:ext cx="1519512" cy="193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6204536" y="5162224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C00CC"/>
                </a:solidFill>
              </a:rPr>
              <a:t>MMCT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300 –800 nm</a:t>
            </a:r>
            <a:endParaRPr lang="en-US" sz="2400" dirty="0"/>
          </a:p>
        </p:txBody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867250" y="3536520"/>
          <a:ext cx="1268483" cy="1459222"/>
        </p:xfrm>
        <a:graphic>
          <a:graphicData uri="http://schemas.openxmlformats.org/presentationml/2006/ole">
            <p:oleObj spid="_x0000_s46083" name="CS ChemDraw Drawing" r:id="rId5" imgW="1462770" imgH="1682100" progId="ChemDraw.Document.6.0">
              <p:embed/>
            </p:oleObj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45734" y="5147719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MLCT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300 –1000 nm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3163984" y="5155157"/>
            <a:ext cx="2731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LMCT</a:t>
            </a:r>
          </a:p>
          <a:p>
            <a:pPr algn="ctr"/>
            <a:r>
              <a:rPr lang="en-GB" sz="2400" dirty="0" smtClean="0">
                <a:sym typeface="Symbol" pitchFamily="18" charset="2"/>
              </a:rPr>
              <a:t></a:t>
            </a:r>
            <a:r>
              <a:rPr lang="en-GB" sz="2400" baseline="-25000" dirty="0" smtClean="0">
                <a:sym typeface="Symbol" pitchFamily="18" charset="2"/>
              </a:rPr>
              <a:t>max</a:t>
            </a:r>
            <a:r>
              <a:rPr lang="en-GB" sz="2400" dirty="0" smtClean="0">
                <a:sym typeface="Symbol" pitchFamily="18" charset="2"/>
              </a:rPr>
              <a:t> </a:t>
            </a:r>
            <a:r>
              <a:rPr lang="en-US" sz="2400" dirty="0" smtClean="0"/>
              <a:t>300 –1000 nm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3914073" y="4137106"/>
            <a:ext cx="1193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MnO</a:t>
            </a:r>
            <a:r>
              <a:rPr lang="en-US" sz="2800" baseline="-25000" dirty="0" smtClean="0"/>
              <a:t>4</a:t>
            </a:r>
            <a:r>
              <a:rPr lang="en-US" sz="2800" baseline="30000" dirty="0" smtClean="0"/>
              <a:t>-</a:t>
            </a:r>
            <a:endParaRPr lang="en-US" sz="2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71463" y="2794487"/>
            <a:ext cx="4124645" cy="3491186"/>
            <a:chOff x="400047" y="2580166"/>
            <a:chExt cx="4071938" cy="344657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47" y="2580166"/>
              <a:ext cx="4071938" cy="3446573"/>
            </a:xfrm>
            <a:prstGeom prst="rect">
              <a:avLst/>
            </a:prstGeom>
            <a:noFill/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760806" y="3239588"/>
              <a:ext cx="1174465" cy="3949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3333CC"/>
                  </a:solidFill>
                </a:rPr>
                <a:t>[</a:t>
              </a:r>
              <a:r>
                <a:rPr lang="en-US" sz="2000" b="1" dirty="0">
                  <a:solidFill>
                    <a:srgbClr val="3333CC"/>
                  </a:solidFill>
                </a:rPr>
                <a:t>CoCl</a:t>
              </a:r>
              <a:r>
                <a:rPr lang="en-US" sz="2000" b="1" baseline="-25000" dirty="0">
                  <a:solidFill>
                    <a:srgbClr val="3333CC"/>
                  </a:solidFill>
                </a:rPr>
                <a:t>4</a:t>
              </a:r>
              <a:r>
                <a:rPr lang="en-US" sz="2000" b="1" dirty="0">
                  <a:solidFill>
                    <a:srgbClr val="3333CC"/>
                  </a:solidFill>
                </a:rPr>
                <a:t>]</a:t>
              </a:r>
              <a:r>
                <a:rPr lang="en-US" sz="2000" b="1" baseline="30000" dirty="0">
                  <a:solidFill>
                    <a:srgbClr val="3333CC"/>
                  </a:solidFill>
                </a:rPr>
                <a:t>2-</a:t>
              </a: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1337475" y="4487865"/>
              <a:ext cx="1597683" cy="3949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33CC"/>
                  </a:solidFill>
                </a:rPr>
                <a:t>[Co(H</a:t>
              </a:r>
              <a:r>
                <a:rPr lang="en-US" sz="2000" b="1" baseline="-25000" dirty="0">
                  <a:solidFill>
                    <a:srgbClr val="FF33CC"/>
                  </a:solidFill>
                </a:rPr>
                <a:t>2</a:t>
              </a:r>
              <a:r>
                <a:rPr lang="en-US" sz="2000" b="1" dirty="0">
                  <a:solidFill>
                    <a:srgbClr val="FF33CC"/>
                  </a:solidFill>
                </a:rPr>
                <a:t>O)</a:t>
              </a:r>
              <a:r>
                <a:rPr lang="en-US" sz="2000" b="1" baseline="-25000" dirty="0">
                  <a:solidFill>
                    <a:srgbClr val="FF33CC"/>
                  </a:solidFill>
                </a:rPr>
                <a:t>6</a:t>
              </a:r>
              <a:r>
                <a:rPr lang="en-US" sz="2000" b="1" dirty="0">
                  <a:solidFill>
                    <a:srgbClr val="FF33CC"/>
                  </a:solidFill>
                </a:rPr>
                <a:t>]</a:t>
              </a:r>
              <a:r>
                <a:rPr lang="en-US" sz="2000" b="1" baseline="30000" dirty="0">
                  <a:solidFill>
                    <a:srgbClr val="FF33CC"/>
                  </a:solidFill>
                </a:rPr>
                <a:t>2+</a:t>
              </a: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152654" y="486251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762254" y="3529012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501520" y="1005572"/>
            <a:ext cx="408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Metal Centered (MC)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303" y="1874838"/>
            <a:ext cx="4083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d-d transitions</a:t>
            </a:r>
          </a:p>
          <a:p>
            <a:pPr lvl="0" algn="ctr"/>
            <a:r>
              <a:rPr lang="en-GB" sz="2400" dirty="0" smtClean="0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en-GB" sz="2400" baseline="-25000" dirty="0" smtClean="0">
                <a:solidFill>
                  <a:prstClr val="black"/>
                </a:solidFill>
                <a:sym typeface="Symbol" pitchFamily="18" charset="2"/>
              </a:rPr>
              <a:t>max</a:t>
            </a:r>
            <a:r>
              <a:rPr lang="en-GB" sz="2400" dirty="0" smtClean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200 – 800 nm</a:t>
            </a:r>
            <a:endParaRPr lang="en-US" sz="2800" dirty="0" smtClean="0"/>
          </a:p>
        </p:txBody>
      </p:sp>
      <p:grpSp>
        <p:nvGrpSpPr>
          <p:cNvPr id="38" name="Group 37"/>
          <p:cNvGrpSpPr/>
          <p:nvPr/>
        </p:nvGrpSpPr>
        <p:grpSpPr>
          <a:xfrm>
            <a:off x="5072034" y="2091317"/>
            <a:ext cx="3414746" cy="2137797"/>
            <a:chOff x="1385884" y="4402628"/>
            <a:chExt cx="2637990" cy="1651510"/>
          </a:xfrm>
        </p:grpSpPr>
        <p:graphicFrame>
          <p:nvGraphicFramePr>
            <p:cNvPr id="44037" name="Object 5"/>
            <p:cNvGraphicFramePr>
              <a:graphicFrameLocks noChangeAspect="1"/>
            </p:cNvGraphicFramePr>
            <p:nvPr/>
          </p:nvGraphicFramePr>
          <p:xfrm>
            <a:off x="1385884" y="4571999"/>
            <a:ext cx="2254250" cy="1058863"/>
          </p:xfrm>
          <a:graphic>
            <a:graphicData uri="http://schemas.openxmlformats.org/presentationml/2006/ole">
              <p:oleObj spid="_x0000_s44037" name="CS ChemDraw Drawing" r:id="rId5" imgW="2253719" imgH="1058940" progId="ChemDraw.Document.6.0">
                <p:embed/>
              </p:oleObj>
            </a:graphicData>
          </a:graphic>
        </p:graphicFrame>
        <p:cxnSp>
          <p:nvCxnSpPr>
            <p:cNvPr id="31" name="Straight Arrow Connector 30"/>
            <p:cNvCxnSpPr/>
            <p:nvPr/>
          </p:nvCxnSpPr>
          <p:spPr>
            <a:xfrm flipV="1">
              <a:off x="3043237" y="4629150"/>
              <a:ext cx="0" cy="8572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424936" y="5654028"/>
              <a:ext cx="3895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M</a:t>
              </a:r>
              <a:endParaRPr lang="en-US" sz="20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33663" y="5653654"/>
              <a:ext cx="876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 + L</a:t>
              </a:r>
              <a:endParaRPr lang="en-US" sz="20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7737" y="5339481"/>
              <a:ext cx="376137" cy="309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t</a:t>
              </a:r>
              <a:r>
                <a:rPr lang="en-US" sz="2000" b="1" baseline="-25000" dirty="0" smtClean="0"/>
                <a:t>2g</a:t>
              </a:r>
              <a:endParaRPr lang="en-US" sz="2000" b="1" baseline="-25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66439" y="4402628"/>
              <a:ext cx="446404" cy="309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e</a:t>
              </a:r>
              <a:r>
                <a:rPr lang="en-US" sz="2000" b="1" baseline="-25000" dirty="0" err="1" smtClean="0"/>
                <a:t>g</a:t>
              </a:r>
              <a:endParaRPr lang="en-US" sz="2000" b="1" baseline="-25000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29156" y="4371974"/>
            <a:ext cx="4814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3d and 4d transition metals (+ </a:t>
            </a:r>
            <a:r>
              <a:rPr lang="en-US" sz="2000" dirty="0" err="1" smtClean="0"/>
              <a:t>ligands</a:t>
            </a:r>
            <a:r>
              <a:rPr lang="en-US" sz="2000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Relatively weak (0-1000 M</a:t>
            </a:r>
            <a:r>
              <a:rPr lang="en-US" sz="2000" baseline="30000" dirty="0" smtClean="0"/>
              <a:t>−1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−1</a:t>
            </a:r>
            <a:r>
              <a:rPr lang="en-US" sz="2000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Early structural determination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Tanabe-Sugano Diagrams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5200" y="1270880"/>
            <a:ext cx="47817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u="sng" dirty="0" smtClean="0"/>
              <a:t>Useful for: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Electronic States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Relative Energies</a:t>
            </a:r>
          </a:p>
          <a:p>
            <a:pPr marL="279400">
              <a:spcAft>
                <a:spcPts val="1800"/>
              </a:spcAft>
            </a:pPr>
            <a:r>
              <a:rPr lang="en-US" sz="2400" dirty="0" err="1" smtClean="0"/>
              <a:t>Ligand</a:t>
            </a:r>
            <a:r>
              <a:rPr lang="en-US" sz="2400" dirty="0" smtClean="0"/>
              <a:t> Field Affects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Optical Transitions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 Spin Multiplicities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High-Spin to Low-Spin Transitions</a:t>
            </a:r>
          </a:p>
          <a:p>
            <a:pPr marL="279400">
              <a:spcAft>
                <a:spcPts val="1800"/>
              </a:spcAft>
            </a:pPr>
            <a:r>
              <a:rPr lang="en-US" sz="2400" dirty="0" smtClean="0"/>
              <a:t>Estimate </a:t>
            </a:r>
            <a:r>
              <a:rPr lang="en-US" sz="2400" dirty="0" smtClean="0">
                <a:latin typeface="Symbol" pitchFamily="18" charset="2"/>
              </a:rPr>
              <a:t>D</a:t>
            </a:r>
            <a:r>
              <a:rPr lang="en-US" sz="2400" baseline="-25000" dirty="0" smtClean="0"/>
              <a:t>o</a:t>
            </a:r>
          </a:p>
        </p:txBody>
      </p:sp>
      <p:pic>
        <p:nvPicPr>
          <p:cNvPr id="521220" name="Picture 4" descr="http://upload.wikimedia.org/wikipedia/commons/thumb/9/98/D2_Tanabe-Sugano_diagrams.png/800px-D2_Tanabe-Sugano_diagram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22" y="1301870"/>
            <a:ext cx="3598189" cy="462624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11148" y="1167554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Colors of Metal Ions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93" y="932310"/>
            <a:ext cx="8611290" cy="277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1966" y="3824585"/>
            <a:ext cx="241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Alexandrite</a:t>
            </a:r>
            <a:endParaRPr lang="en-US" sz="2400" b="1" u="sng" dirty="0"/>
          </a:p>
        </p:txBody>
      </p:sp>
      <p:pic>
        <p:nvPicPr>
          <p:cNvPr id="149510" name="Picture 6" descr="Image 1-compa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3095" y="4442719"/>
            <a:ext cx="5190185" cy="207810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96941" y="5019293"/>
            <a:ext cx="1579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Cr</a:t>
            </a:r>
            <a:r>
              <a:rPr lang="en-US" sz="2400" baseline="30000" dirty="0" smtClean="0"/>
              <a:t>3+ </a:t>
            </a:r>
            <a:r>
              <a:rPr lang="en-US" sz="2400" dirty="0" smtClean="0"/>
              <a:t>doped </a:t>
            </a:r>
          </a:p>
          <a:p>
            <a:pPr algn="ctr"/>
            <a:r>
              <a:rPr lang="en-US" sz="2400" dirty="0" smtClean="0"/>
              <a:t>BeAl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Image 6-full 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1" y="792163"/>
            <a:ext cx="3797299" cy="167986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25758" y="641851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http://www.chemistry-blog.com/2013/08/22/alexandrite-effect-not-all-white-light-is-created-equal/</a:t>
            </a:r>
            <a:endParaRPr lang="en-US" sz="16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Colors of Metal 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7200" y="1282700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Uniform White Light</a:t>
            </a:r>
            <a:endParaRPr lang="en-US" sz="2000" dirty="0"/>
          </a:p>
        </p:txBody>
      </p:sp>
      <p:pic>
        <p:nvPicPr>
          <p:cNvPr id="370692" name="Picture 4" descr="Image 7- sun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2401" y="2725737"/>
            <a:ext cx="3938864" cy="17617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07200" y="3274953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Sunlight</a:t>
            </a:r>
            <a:endParaRPr lang="en-US" sz="2000" dirty="0"/>
          </a:p>
        </p:txBody>
      </p:sp>
      <p:pic>
        <p:nvPicPr>
          <p:cNvPr id="370694" name="Picture 6" descr="Image 8-Candle l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700" y="4602164"/>
            <a:ext cx="4025900" cy="176919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07200" y="5105400"/>
            <a:ext cx="313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Candle Light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616704" y="871533"/>
            <a:ext cx="1579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Cr</a:t>
            </a:r>
            <a:r>
              <a:rPr lang="en-US" sz="2400" baseline="30000" dirty="0" smtClean="0"/>
              <a:t>3+ </a:t>
            </a:r>
            <a:r>
              <a:rPr lang="en-US" sz="2400" dirty="0" smtClean="0"/>
              <a:t>doped </a:t>
            </a:r>
          </a:p>
          <a:p>
            <a:pPr algn="ctr"/>
            <a:r>
              <a:rPr lang="en-US" sz="2400" dirty="0" smtClean="0"/>
              <a:t>BeAl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-30996" y="1962404"/>
            <a:ext cx="2886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~400 nm = 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2g</a:t>
            </a:r>
            <a:r>
              <a:rPr lang="en-US" sz="2000" dirty="0" smtClean="0"/>
              <a:t> to 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1g</a:t>
            </a:r>
            <a:r>
              <a:rPr lang="en-US" sz="2000" dirty="0" smtClean="0"/>
              <a:t> </a:t>
            </a:r>
          </a:p>
          <a:p>
            <a:pPr algn="ctr"/>
            <a:r>
              <a:rPr lang="en-US" sz="2000" dirty="0" smtClean="0"/>
              <a:t>~600 nm = 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2g</a:t>
            </a:r>
            <a:r>
              <a:rPr lang="en-US" sz="2000" dirty="0" smtClean="0"/>
              <a:t> to 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2g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commons/thumb/f/f0/Ruby_gem.JPG/160px-Ruby_g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077" y="563856"/>
            <a:ext cx="2702103" cy="233056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35309" y="768759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Ruby</a:t>
            </a:r>
          </a:p>
          <a:p>
            <a:r>
              <a:rPr lang="en-US" sz="2400" dirty="0" smtClean="0"/>
              <a:t>~1% Cr</a:t>
            </a:r>
            <a:r>
              <a:rPr lang="en-US" sz="2400" baseline="30000" dirty="0" smtClean="0"/>
              <a:t>3+ </a:t>
            </a:r>
            <a:r>
              <a:rPr lang="en-US" sz="2400" dirty="0" smtClean="0"/>
              <a:t>doped 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baseline="30000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259" y="2614016"/>
            <a:ext cx="6600505" cy="305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Colors of Metal 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5309" y="1627267"/>
            <a:ext cx="3157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Absorbs yellow-green region</a:t>
            </a:r>
          </a:p>
          <a:p>
            <a:r>
              <a:rPr lang="en-US" sz="2000" dirty="0" smtClean="0"/>
              <a:t>Emits red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213956" y="5841179"/>
            <a:ext cx="6682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Most expensive ruby (1.6 cm</a:t>
            </a:r>
            <a:r>
              <a:rPr lang="en-US" sz="240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) = $6.7 million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Al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 (1.5 cm</a:t>
            </a:r>
            <a:r>
              <a:rPr lang="en-US" sz="240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)  =  ~$500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8" name="Object 8"/>
          <p:cNvGraphicFramePr>
            <a:graphicFrameLocks noChangeAspect="1"/>
          </p:cNvGraphicFramePr>
          <p:nvPr/>
        </p:nvGraphicFramePr>
        <p:xfrm>
          <a:off x="5052329" y="1666342"/>
          <a:ext cx="3394990" cy="2518978"/>
        </p:xfrm>
        <a:graphic>
          <a:graphicData uri="http://schemas.openxmlformats.org/presentationml/2006/ole">
            <p:oleObj spid="_x0000_s81928" name="CS ChemDraw Drawing" r:id="rId3" imgW="3013873" imgH="223668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62264" y="4923279"/>
            <a:ext cx="436562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 Low-lying empty </a:t>
            </a:r>
            <a:r>
              <a:rPr lang="en-US" sz="2400" dirty="0" err="1" smtClean="0"/>
              <a:t>ligand</a:t>
            </a:r>
            <a:r>
              <a:rPr lang="en-US" sz="2400" dirty="0" smtClean="0"/>
              <a:t> orbital</a:t>
            </a:r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endParaRPr lang="en-US" sz="2400" dirty="0" smtClean="0"/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 Low oxidation state metal 	(electron rich)</a:t>
            </a:r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endParaRPr lang="en-US" sz="2400" dirty="0" smtClean="0"/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 High d orbital energy</a:t>
            </a:r>
            <a:endParaRPr lang="en-US" sz="2400" dirty="0"/>
          </a:p>
        </p:txBody>
      </p:sp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275766" y="1963849"/>
          <a:ext cx="1509488" cy="1737305"/>
        </p:xfrm>
        <a:graphic>
          <a:graphicData uri="http://schemas.openxmlformats.org/presentationml/2006/ole">
            <p:oleObj spid="_x0000_s81923" name="CS ChemDraw Drawing" r:id="rId4" imgW="1462770" imgH="1682100" progId="ChemDraw.Document.6.0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41069" y="2448218"/>
            <a:ext cx="100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ysClr val="windowText" lastClr="000000"/>
                </a:solidFill>
              </a:rPr>
              <a:t>h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Symbol" pitchFamily="18" charset="2"/>
              </a:rPr>
              <a:t>n</a:t>
            </a:r>
            <a:endParaRPr lang="en-US" sz="2400" dirty="0">
              <a:solidFill>
                <a:sysClr val="windowText" lastClr="000000"/>
              </a:solidFill>
              <a:latin typeface="Symbol" pitchFamily="18" charset="2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01647" y="2921899"/>
            <a:ext cx="58189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>
            <a:off x="1052283" y="2470597"/>
            <a:ext cx="725714" cy="1016000"/>
          </a:xfrm>
          <a:prstGeom prst="arc">
            <a:avLst>
              <a:gd name="adj1" fmla="val 13440676"/>
              <a:gd name="adj2" fmla="val 17211802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8742" y="2223853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8992" y="829830"/>
            <a:ext cx="6170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Metal-to-</a:t>
            </a:r>
            <a:r>
              <a:rPr lang="en-US" sz="2800" dirty="0" err="1" smtClean="0"/>
              <a:t>Ligand</a:t>
            </a:r>
            <a:r>
              <a:rPr lang="en-US" sz="2800" dirty="0" smtClean="0"/>
              <a:t> Charge Transfer (MLCT)</a:t>
            </a:r>
          </a:p>
          <a:p>
            <a:pPr lvl="0" algn="ctr"/>
            <a:r>
              <a:rPr lang="en-GB" sz="2400" dirty="0" smtClean="0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en-GB" sz="2400" baseline="-25000" dirty="0" smtClean="0">
                <a:solidFill>
                  <a:prstClr val="black"/>
                </a:solidFill>
                <a:sym typeface="Symbol" pitchFamily="18" charset="2"/>
              </a:rPr>
              <a:t>max</a:t>
            </a:r>
            <a:r>
              <a:rPr lang="en-GB" sz="2400" dirty="0" smtClean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300 – 1000 nm</a:t>
            </a:r>
            <a:endParaRPr lang="en-US" sz="2800" dirty="0" smtClean="0"/>
          </a:p>
        </p:txBody>
      </p:sp>
      <p:grpSp>
        <p:nvGrpSpPr>
          <p:cNvPr id="25" name="Group 24"/>
          <p:cNvGrpSpPr/>
          <p:nvPr/>
        </p:nvGrpSpPr>
        <p:grpSpPr>
          <a:xfrm>
            <a:off x="431578" y="3795538"/>
            <a:ext cx="3908198" cy="2991477"/>
            <a:chOff x="431578" y="3795538"/>
            <a:chExt cx="3908198" cy="2991477"/>
          </a:xfrm>
        </p:grpSpPr>
        <p:graphicFrame>
          <p:nvGraphicFramePr>
            <p:cNvPr id="81921" name="Object 1"/>
            <p:cNvGraphicFramePr>
              <a:graphicFrameLocks noChangeAspect="1"/>
            </p:cNvGraphicFramePr>
            <p:nvPr/>
          </p:nvGraphicFramePr>
          <p:xfrm>
            <a:off x="431578" y="3795538"/>
            <a:ext cx="3908198" cy="2991477"/>
          </p:xfrm>
          <a:graphic>
            <a:graphicData uri="http://schemas.openxmlformats.org/presentationml/2006/ole">
              <p:oleObj spid="_x0000_s81921" name="Graph" r:id="rId5" imgW="3823411" imgH="2926080" progId="Origin50.Graph">
                <p:embed/>
              </p:oleObj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 flipH="1">
              <a:off x="2730236" y="5399314"/>
              <a:ext cx="56507" cy="47305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598057" y="4971535"/>
              <a:ext cx="889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MLCT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1518294" y="4557486"/>
              <a:ext cx="310506" cy="34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1810415" y="4245822"/>
              <a:ext cx="907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latin typeface="Symbol" pitchFamily="18" charset="2"/>
                </a:rPr>
                <a:t>p</a:t>
              </a:r>
              <a:r>
                <a:rPr lang="en-US" sz="2400" b="1" dirty="0" smtClean="0"/>
                <a:t> -</a:t>
              </a:r>
              <a:r>
                <a:rPr lang="el-GR" sz="2400" b="1" dirty="0" smtClean="0"/>
                <a:t> </a:t>
              </a:r>
              <a:r>
                <a:rPr lang="en-US" sz="2400" b="1" dirty="0" smtClean="0">
                  <a:latin typeface="Symbol" pitchFamily="18" charset="2"/>
                </a:rPr>
                <a:t>p</a:t>
              </a:r>
              <a:r>
                <a:rPr lang="en-US" sz="2400" b="1" dirty="0" smtClean="0"/>
                <a:t>*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flipV="1">
            <a:off x="6981371" y="2500650"/>
            <a:ext cx="3798" cy="136015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050015" y="4219182"/>
            <a:ext cx="504283" cy="51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</a:t>
            </a:r>
            <a:endParaRPr lang="en-US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268677" y="4233212"/>
            <a:ext cx="1134320" cy="51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 + L</a:t>
            </a:r>
            <a:endParaRPr lang="en-US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590972" y="3724937"/>
            <a:ext cx="667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</a:t>
            </a:r>
            <a:r>
              <a:rPr lang="en-US" sz="2400" b="1" baseline="-25000" dirty="0" smtClean="0"/>
              <a:t>2g</a:t>
            </a:r>
            <a:endParaRPr lang="en-US" sz="2400" b="1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7517281" y="1452684"/>
            <a:ext cx="57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</a:t>
            </a:r>
            <a:r>
              <a:rPr lang="en-US" sz="2400" b="1" baseline="-25000" dirty="0" err="1" smtClean="0"/>
              <a:t>g</a:t>
            </a:r>
            <a:endParaRPr lang="en-US" sz="2400" b="1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7872500" y="4214839"/>
            <a:ext cx="58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576458" y="2204792"/>
            <a:ext cx="486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pitchFamily="18" charset="2"/>
              </a:rPr>
              <a:t>p</a:t>
            </a:r>
            <a:r>
              <a:rPr lang="en-US" sz="2400" b="1" baseline="30000" dirty="0" smtClean="0"/>
              <a:t>*</a:t>
            </a:r>
            <a:endParaRPr lang="en-US" sz="2400" b="1" baseline="30000" dirty="0"/>
          </a:p>
        </p:txBody>
      </p:sp>
      <p:graphicFrame>
        <p:nvGraphicFramePr>
          <p:cNvPr id="81929" name="Object 9"/>
          <p:cNvGraphicFramePr>
            <a:graphicFrameLocks noChangeAspect="1"/>
          </p:cNvGraphicFramePr>
          <p:nvPr/>
        </p:nvGraphicFramePr>
        <p:xfrm>
          <a:off x="2643955" y="1995020"/>
          <a:ext cx="1581150" cy="1684337"/>
        </p:xfrm>
        <a:graphic>
          <a:graphicData uri="http://schemas.openxmlformats.org/presentationml/2006/ole">
            <p:oleObj spid="_x0000_s81929" name="CS ChemDraw Drawing" r:id="rId6" imgW="1581358" imgH="168372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 animBg="1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8" name="Object 6"/>
          <p:cNvGraphicFramePr>
            <a:graphicFrameLocks noChangeAspect="1"/>
          </p:cNvGraphicFramePr>
          <p:nvPr/>
        </p:nvGraphicFramePr>
        <p:xfrm>
          <a:off x="4409813" y="2158448"/>
          <a:ext cx="3772354" cy="2261437"/>
        </p:xfrm>
        <a:graphic>
          <a:graphicData uri="http://schemas.openxmlformats.org/presentationml/2006/ole">
            <p:oleObj spid="_x0000_s120838" name="CS ChemDraw Drawing" r:id="rId4" imgW="3032242" imgH="181791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1180" y="6356350"/>
            <a:ext cx="63562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92136" y="5240286"/>
            <a:ext cx="52030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Ligand</a:t>
            </a:r>
            <a:r>
              <a:rPr lang="en-US" sz="2400" dirty="0" smtClean="0"/>
              <a:t> with high E lone pairs (S or Se)</a:t>
            </a:r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endParaRPr lang="en-US" sz="2400" dirty="0" smtClean="0"/>
          </a:p>
          <a:p>
            <a:pPr marL="6350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 Metal with low-lying empty </a:t>
            </a:r>
            <a:r>
              <a:rPr lang="en-US" sz="2400" dirty="0" err="1" smtClean="0"/>
              <a:t>orbitals</a:t>
            </a:r>
            <a:endParaRPr lang="en-US" sz="24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1478992" y="829830"/>
            <a:ext cx="6170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Ligand</a:t>
            </a:r>
            <a:r>
              <a:rPr lang="en-US" sz="2800" dirty="0" smtClean="0"/>
              <a:t>-to-Metal Charge Transfer (LMCT)</a:t>
            </a:r>
          </a:p>
          <a:p>
            <a:pPr lvl="0" algn="ctr"/>
            <a:r>
              <a:rPr lang="en-GB" sz="2400" dirty="0" smtClean="0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en-GB" sz="2400" baseline="-25000" dirty="0" smtClean="0">
                <a:solidFill>
                  <a:prstClr val="black"/>
                </a:solidFill>
                <a:sym typeface="Symbol" pitchFamily="18" charset="2"/>
              </a:rPr>
              <a:t>max</a:t>
            </a:r>
            <a:r>
              <a:rPr lang="en-GB" sz="2400" dirty="0" smtClean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300 – 1000 nm</a:t>
            </a:r>
            <a:endParaRPr lang="en-US" sz="2800" dirty="0" smtClean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513029" y="2266171"/>
            <a:ext cx="0" cy="18288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81673" y="4453353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</a:t>
            </a:r>
            <a:endParaRPr lang="en-US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800335" y="4467383"/>
            <a:ext cx="113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 + L</a:t>
            </a:r>
            <a:endParaRPr lang="en-US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122630" y="2914100"/>
            <a:ext cx="667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</a:t>
            </a:r>
            <a:r>
              <a:rPr lang="en-US" sz="2400" b="1" baseline="-25000" dirty="0" smtClean="0"/>
              <a:t>2g</a:t>
            </a:r>
            <a:endParaRPr lang="en-US" sz="2400" b="1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7048939" y="1962621"/>
            <a:ext cx="57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</a:t>
            </a:r>
            <a:r>
              <a:rPr lang="en-US" sz="2400" b="1" baseline="-25000" dirty="0" err="1" smtClean="0"/>
              <a:t>g</a:t>
            </a:r>
            <a:endParaRPr lang="en-US" sz="2400" b="1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7607354" y="4449010"/>
            <a:ext cx="589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108116" y="3991961"/>
            <a:ext cx="486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pitchFamily="18" charset="2"/>
              </a:rPr>
              <a:t>p</a:t>
            </a:r>
            <a:endParaRPr lang="en-US" sz="2400" b="1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90644" y="2486714"/>
            <a:ext cx="314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Mn-O</a:t>
            </a:r>
            <a:r>
              <a:rPr lang="en-US" sz="2800" b="1" baseline="-25000" dirty="0" smtClean="0"/>
              <a:t>4</a:t>
            </a:r>
            <a:r>
              <a:rPr lang="en-US" sz="2800" b="1" baseline="30000" dirty="0" smtClean="0"/>
              <a:t>-</a:t>
            </a:r>
          </a:p>
          <a:p>
            <a:pPr algn="ctr"/>
            <a:r>
              <a:rPr lang="en-US" sz="2800" dirty="0" smtClean="0"/>
              <a:t>O</a:t>
            </a:r>
            <a:r>
              <a:rPr lang="en-US" sz="2800" baseline="30000" dirty="0" smtClean="0"/>
              <a:t>2-</a:t>
            </a:r>
            <a:r>
              <a:rPr lang="en-US" sz="2800" dirty="0" smtClean="0"/>
              <a:t> (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)  </a:t>
            </a:r>
            <a:r>
              <a:rPr lang="en-US" sz="2800" dirty="0" smtClean="0">
                <a:sym typeface="Wingdings"/>
              </a:rPr>
              <a:t>  </a:t>
            </a:r>
            <a:r>
              <a:rPr lang="en-US" sz="2800" dirty="0" smtClean="0"/>
              <a:t>Mn</a:t>
            </a:r>
            <a:r>
              <a:rPr lang="en-US" sz="2800" baseline="30000" dirty="0" smtClean="0"/>
              <a:t>7+</a:t>
            </a:r>
            <a:endParaRPr lang="en-US" sz="2800" dirty="0" smtClean="0"/>
          </a:p>
          <a:p>
            <a:pPr algn="ctr"/>
            <a:r>
              <a:rPr lang="en-US" sz="2800" dirty="0" smtClean="0"/>
              <a:t>Purple</a:t>
            </a:r>
          </a:p>
        </p:txBody>
      </p:sp>
      <p:sp>
        <p:nvSpPr>
          <p:cNvPr id="36" name="Arc 35"/>
          <p:cNvSpPr/>
          <p:nvPr/>
        </p:nvSpPr>
        <p:spPr>
          <a:xfrm rot="5400000">
            <a:off x="1850625" y="2393592"/>
            <a:ext cx="432599" cy="432599"/>
          </a:xfrm>
          <a:prstGeom prst="arc">
            <a:avLst>
              <a:gd name="adj1" fmla="val 4816858"/>
              <a:gd name="adj2" fmla="val 16371319"/>
            </a:avLst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921962" y="2072681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baseline="30000" dirty="0" smtClean="0">
                <a:solidFill>
                  <a:srgbClr val="008000"/>
                </a:solidFill>
              </a:rPr>
              <a:t>-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2298" y="4532379"/>
            <a:ext cx="314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Cd</a:t>
            </a:r>
            <a:r>
              <a:rPr lang="en-US" sz="2800" b="1" dirty="0" smtClean="0"/>
              <a:t>-S</a:t>
            </a:r>
            <a:endParaRPr lang="en-US" sz="2800" b="1" baseline="30000" dirty="0" smtClean="0"/>
          </a:p>
          <a:p>
            <a:pPr algn="ctr"/>
            <a:r>
              <a:rPr lang="en-US" sz="2800" dirty="0" smtClean="0"/>
              <a:t>S</a:t>
            </a:r>
            <a:r>
              <a:rPr lang="en-US" sz="2800" baseline="30000" dirty="0" smtClean="0"/>
              <a:t>2-</a:t>
            </a:r>
            <a:r>
              <a:rPr lang="en-US" sz="2800" dirty="0" smtClean="0"/>
              <a:t> (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)  </a:t>
            </a:r>
            <a:r>
              <a:rPr lang="en-US" sz="2800" dirty="0" smtClean="0">
                <a:sym typeface="Wingdings"/>
              </a:rPr>
              <a:t>  </a:t>
            </a:r>
            <a:r>
              <a:rPr lang="en-US" sz="2800" dirty="0" smtClean="0"/>
              <a:t>Cd</a:t>
            </a:r>
            <a:r>
              <a:rPr lang="en-US" sz="2800" baseline="30000" dirty="0" smtClean="0"/>
              <a:t>2+</a:t>
            </a:r>
            <a:endParaRPr lang="en-US" sz="2800" dirty="0" smtClean="0"/>
          </a:p>
          <a:p>
            <a:pPr algn="ctr"/>
            <a:r>
              <a:rPr lang="en-US" sz="2800" dirty="0" smtClean="0"/>
              <a:t>Yellow</a:t>
            </a:r>
          </a:p>
        </p:txBody>
      </p:sp>
      <p:sp>
        <p:nvSpPr>
          <p:cNvPr id="46" name="Arc 45"/>
          <p:cNvSpPr/>
          <p:nvPr/>
        </p:nvSpPr>
        <p:spPr>
          <a:xfrm rot="5400000">
            <a:off x="1899162" y="4449330"/>
            <a:ext cx="355620" cy="355620"/>
          </a:xfrm>
          <a:prstGeom prst="arc">
            <a:avLst>
              <a:gd name="adj1" fmla="val 4816858"/>
              <a:gd name="adj2" fmla="val 16371319"/>
            </a:avLst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910797" y="4129497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baseline="30000" dirty="0" smtClean="0">
                <a:solidFill>
                  <a:srgbClr val="008000"/>
                </a:solidFill>
              </a:rPr>
              <a:t>-</a:t>
            </a:r>
            <a:endParaRPr lang="en-US" baseline="30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  <p:bldP spid="37" grpId="0"/>
      <p:bldP spid="44" grpId="0"/>
      <p:bldP spid="46" grpId="0" animBg="1"/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8992" y="829830"/>
            <a:ext cx="6170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Metal-to-Metal Charge Transfer (MMCT)</a:t>
            </a:r>
          </a:p>
          <a:p>
            <a:pPr lvl="0" algn="ctr"/>
            <a:r>
              <a:rPr lang="en-GB" sz="2400" dirty="0" smtClean="0">
                <a:solidFill>
                  <a:prstClr val="black"/>
                </a:solidFill>
                <a:sym typeface="Symbol" pitchFamily="18" charset="2"/>
              </a:rPr>
              <a:t></a:t>
            </a:r>
            <a:r>
              <a:rPr lang="en-GB" sz="2400" baseline="-25000" dirty="0" smtClean="0">
                <a:solidFill>
                  <a:prstClr val="black"/>
                </a:solidFill>
                <a:sym typeface="Symbol" pitchFamily="18" charset="2"/>
              </a:rPr>
              <a:t>max</a:t>
            </a:r>
            <a:r>
              <a:rPr lang="en-GB" sz="2400" dirty="0" smtClean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300 – 800 nm</a:t>
            </a:r>
            <a:endParaRPr lang="en-US" sz="2800" dirty="0" smtClean="0"/>
          </a:p>
        </p:txBody>
      </p:sp>
      <p:grpSp>
        <p:nvGrpSpPr>
          <p:cNvPr id="31" name="Group 30"/>
          <p:cNvGrpSpPr/>
          <p:nvPr/>
        </p:nvGrpSpPr>
        <p:grpSpPr>
          <a:xfrm>
            <a:off x="4542746" y="1836820"/>
            <a:ext cx="3483656" cy="2520868"/>
            <a:chOff x="754517" y="3534991"/>
            <a:chExt cx="3338512" cy="3128872"/>
          </a:xfrm>
        </p:grpSpPr>
        <p:pic>
          <p:nvPicPr>
            <p:cNvPr id="7987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4517" y="3534991"/>
              <a:ext cx="3338512" cy="3128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Straight Arrow Connector 20"/>
            <p:cNvCxnSpPr/>
            <p:nvPr/>
          </p:nvCxnSpPr>
          <p:spPr>
            <a:xfrm flipH="1" flipV="1">
              <a:off x="2786743" y="4122056"/>
              <a:ext cx="130629" cy="1132114"/>
            </a:xfrm>
            <a:prstGeom prst="straightConnector1">
              <a:avLst/>
            </a:prstGeom>
            <a:ln w="28575">
              <a:solidFill>
                <a:srgbClr val="CC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394857" y="5218278"/>
              <a:ext cx="10405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CC00CC"/>
                  </a:solidFill>
                </a:rPr>
                <a:t>MMCT</a:t>
              </a:r>
              <a:endParaRPr lang="en-US" sz="2400" b="1" dirty="0">
                <a:solidFill>
                  <a:srgbClr val="CC00CC"/>
                </a:solidFill>
              </a:endParaRPr>
            </a:p>
          </p:txBody>
        </p:sp>
      </p:grp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717" y="1638373"/>
            <a:ext cx="2039712" cy="259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rc 28"/>
          <p:cNvSpPr/>
          <p:nvPr/>
        </p:nvSpPr>
        <p:spPr>
          <a:xfrm>
            <a:off x="1734454" y="2591833"/>
            <a:ext cx="725714" cy="1016000"/>
          </a:xfrm>
          <a:prstGeom prst="arc">
            <a:avLst>
              <a:gd name="adj1" fmla="val 7123609"/>
              <a:gd name="adj2" fmla="val 14963688"/>
            </a:avLst>
          </a:prstGeom>
          <a:ln w="28575">
            <a:solidFill>
              <a:srgbClr val="CC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415142" y="2896631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00CC"/>
                </a:solidFill>
              </a:rPr>
              <a:t>e</a:t>
            </a:r>
            <a:r>
              <a:rPr lang="en-US" baseline="30000" dirty="0" smtClean="0">
                <a:solidFill>
                  <a:srgbClr val="CC00CC"/>
                </a:solidFill>
              </a:rPr>
              <a:t>-</a:t>
            </a:r>
            <a:endParaRPr lang="en-US" baseline="30000" dirty="0">
              <a:solidFill>
                <a:srgbClr val="CC00CC"/>
              </a:solidFill>
            </a:endParaRPr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/>
        </p:nvGraphicFramePr>
        <p:xfrm>
          <a:off x="2461850" y="4413443"/>
          <a:ext cx="3749905" cy="1987550"/>
        </p:xfrm>
        <a:graphic>
          <a:graphicData uri="http://schemas.openxmlformats.org/presentationml/2006/ole">
            <p:oleObj spid="_x0000_s79875" name="CS ChemDraw Drawing" r:id="rId6" imgW="3405566" imgH="1988280" progId="ChemDraw.Document.6.0">
              <p:embed/>
            </p:oleObj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451597" y="5842476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</a:t>
            </a:r>
            <a:r>
              <a:rPr lang="en-US" sz="2000" b="1" baseline="30000" dirty="0" smtClean="0"/>
              <a:t>1</a:t>
            </a:r>
            <a:endParaRPr lang="en-US" sz="2000" b="1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3104201" y="6497431"/>
            <a:ext cx="113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</a:t>
            </a:r>
            <a:r>
              <a:rPr lang="en-US" sz="2000" b="1" baseline="30000" dirty="0" smtClean="0"/>
              <a:t>1</a:t>
            </a:r>
            <a:r>
              <a:rPr lang="en-US" sz="2000" b="1" dirty="0" smtClean="0"/>
              <a:t> + L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724568" y="5838761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</a:t>
            </a:r>
            <a:r>
              <a:rPr lang="en-US" sz="2000" b="1" baseline="30000" dirty="0" smtClean="0"/>
              <a:t>2</a:t>
            </a:r>
            <a:endParaRPr lang="en-US" sz="2000" b="1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4301609" y="6504691"/>
            <a:ext cx="113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+ L</a:t>
            </a:r>
            <a:endParaRPr lang="en-US" sz="2000" b="1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281356" y="4918041"/>
            <a:ext cx="0" cy="769258"/>
          </a:xfrm>
          <a:prstGeom prst="straightConnector1">
            <a:avLst/>
          </a:prstGeom>
          <a:ln w="28575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02972" y="330271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II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010229" y="2322995"/>
            <a:ext cx="31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III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030118" y="5560542"/>
            <a:ext cx="47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</a:t>
            </a:r>
            <a:r>
              <a:rPr lang="en-US" sz="1400" b="1" baseline="-25000" dirty="0" smtClean="0"/>
              <a:t>2g</a:t>
            </a:r>
            <a:endParaRPr lang="en-US" sz="1400" b="1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3012186" y="4269598"/>
            <a:ext cx="478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e</a:t>
            </a:r>
            <a:r>
              <a:rPr lang="en-US" sz="1400" b="1" baseline="-25000" dirty="0" err="1" smtClean="0"/>
              <a:t>g</a:t>
            </a:r>
            <a:endParaRPr lang="en-US" sz="1400" b="1" baseline="-25000" dirty="0"/>
          </a:p>
        </p:txBody>
      </p:sp>
      <p:sp>
        <p:nvSpPr>
          <p:cNvPr id="43" name="TextBox 42"/>
          <p:cNvSpPr txBox="1"/>
          <p:nvPr/>
        </p:nvSpPr>
        <p:spPr>
          <a:xfrm>
            <a:off x="5189736" y="6014025"/>
            <a:ext cx="47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</a:t>
            </a:r>
            <a:r>
              <a:rPr lang="en-US" sz="1400" b="1" baseline="-25000" dirty="0" smtClean="0"/>
              <a:t>2g</a:t>
            </a:r>
            <a:endParaRPr lang="en-US" sz="1400" b="1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5127200" y="4723081"/>
            <a:ext cx="478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e</a:t>
            </a:r>
            <a:r>
              <a:rPr lang="en-US" sz="1400" b="1" baseline="-25000" dirty="0" err="1" smtClean="0"/>
              <a:t>g</a:t>
            </a:r>
            <a:endParaRPr lang="en-US" sz="1400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555230" y="941628"/>
          <a:ext cx="4462819" cy="2841709"/>
        </p:xfrm>
        <a:graphic>
          <a:graphicData uri="http://schemas.openxmlformats.org/presentationml/2006/ole">
            <p:oleObj spid="_x0000_s78853" name="CS ChemDraw Drawing" r:id="rId3" imgW="3715138" imgH="236493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Types of Molecular Transitions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5363413" y="1517680"/>
          <a:ext cx="3020060" cy="3387725"/>
        </p:xfrm>
        <a:graphic>
          <a:graphicData uri="http://schemas.openxmlformats.org/presentationml/2006/ole">
            <p:oleObj spid="_x0000_s78851" name="CS ChemDraw Drawing" r:id="rId4" imgW="2214010" imgH="3387690" progId="ChemDraw.Document.6.0">
              <p:embed/>
            </p:oleObj>
          </a:graphicData>
        </a:graphic>
      </p:graphicFrame>
      <p:cxnSp>
        <p:nvCxnSpPr>
          <p:cNvPr id="21" name="Straight Arrow Connector 20"/>
          <p:cNvCxnSpPr/>
          <p:nvPr/>
        </p:nvCxnSpPr>
        <p:spPr>
          <a:xfrm flipV="1">
            <a:off x="6780332" y="2765772"/>
            <a:ext cx="0" cy="1560799"/>
          </a:xfrm>
          <a:prstGeom prst="straightConnector1">
            <a:avLst/>
          </a:prstGeom>
          <a:ln w="28575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637513" y="2776644"/>
            <a:ext cx="0" cy="11301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914446" y="2776644"/>
            <a:ext cx="0" cy="203200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30027" y="3761473"/>
            <a:ext cx="47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</a:t>
            </a:r>
            <a:r>
              <a:rPr lang="en-US" sz="1600" b="1" baseline="-25000" dirty="0" smtClean="0"/>
              <a:t>2g</a:t>
            </a:r>
            <a:endParaRPr lang="en-US" sz="1600" b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7123246" y="2492831"/>
            <a:ext cx="478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e</a:t>
            </a:r>
            <a:r>
              <a:rPr lang="en-US" sz="1600" b="1" baseline="-25000" dirty="0" err="1" smtClean="0"/>
              <a:t>g</a:t>
            </a:r>
            <a:endParaRPr lang="en-US" sz="1600" b="1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6294356" y="1808891"/>
            <a:ext cx="478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e</a:t>
            </a:r>
            <a:r>
              <a:rPr lang="en-US" sz="1600" b="1" baseline="-25000" dirty="0" err="1" smtClean="0"/>
              <a:t>g</a:t>
            </a:r>
            <a:endParaRPr lang="en-US" sz="1600" b="1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6267686" y="4203799"/>
            <a:ext cx="47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</a:t>
            </a:r>
            <a:r>
              <a:rPr lang="en-US" sz="1600" b="1" baseline="-25000" dirty="0" smtClean="0"/>
              <a:t>2g</a:t>
            </a:r>
            <a:endParaRPr lang="en-US" sz="1600" b="1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7116667" y="4657282"/>
            <a:ext cx="47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Symbol" pitchFamily="18" charset="2"/>
              </a:rPr>
              <a:t>p</a:t>
            </a:r>
            <a:endParaRPr lang="en-US" sz="1600" b="1" baseline="-25000" dirty="0">
              <a:latin typeface="Symbol" pitchFamily="18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12949" y="1375107"/>
            <a:ext cx="47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Symbol" pitchFamily="18" charset="2"/>
              </a:rPr>
              <a:t>p</a:t>
            </a:r>
            <a:r>
              <a:rPr lang="en-US" sz="1600" b="1" baseline="30000" dirty="0" smtClean="0">
                <a:latin typeface="Symbol" pitchFamily="18" charset="2"/>
              </a:rPr>
              <a:t>*</a:t>
            </a:r>
            <a:endParaRPr lang="en-US" sz="1600" b="1" baseline="30000" dirty="0">
              <a:latin typeface="Symbol" pitchFamily="18" charset="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06651" y="3355746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</a:t>
            </a:r>
            <a:r>
              <a:rPr lang="en-US" sz="2000" b="1" baseline="30000" dirty="0" smtClean="0"/>
              <a:t>1</a:t>
            </a:r>
            <a:endParaRPr lang="en-US" sz="2000" b="1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6148466" y="5003160"/>
            <a:ext cx="1501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</a:t>
            </a:r>
            <a:r>
              <a:rPr lang="en-US" sz="2000" b="1" baseline="30000" dirty="0" smtClean="0"/>
              <a:t>1</a:t>
            </a:r>
            <a:r>
              <a:rPr lang="en-US" sz="2000" b="1" dirty="0" smtClean="0"/>
              <a:t> + 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+ L</a:t>
            </a:r>
            <a:endParaRPr lang="en-US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820979" y="3786929"/>
            <a:ext cx="5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</a:t>
            </a:r>
            <a:r>
              <a:rPr lang="en-US" sz="2000" b="1" baseline="30000" dirty="0" smtClean="0"/>
              <a:t>2</a:t>
            </a:r>
            <a:endParaRPr lang="en-US" sz="2000" b="1" baseline="300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059412" y="1583464"/>
            <a:ext cx="0" cy="231078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613305" y="3852006"/>
            <a:ext cx="4452935" cy="2971032"/>
            <a:chOff x="55755" y="3852006"/>
            <a:chExt cx="4452935" cy="2971032"/>
          </a:xfrm>
        </p:grpSpPr>
        <p:grpSp>
          <p:nvGrpSpPr>
            <p:cNvPr id="44" name="Group 43"/>
            <p:cNvGrpSpPr/>
            <p:nvPr/>
          </p:nvGrpSpPr>
          <p:grpSpPr>
            <a:xfrm>
              <a:off x="55755" y="3852006"/>
              <a:ext cx="4452935" cy="2971032"/>
              <a:chOff x="3555585" y="3878833"/>
              <a:chExt cx="4452935" cy="2971032"/>
            </a:xfrm>
          </p:grpSpPr>
          <p:pic>
            <p:nvPicPr>
              <p:cNvPr id="45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80711" y="3878833"/>
                <a:ext cx="4004188" cy="2353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6581112" y="6168980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600</a:t>
                </a:r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870628" y="6173273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500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147264" y="6177566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400</a:t>
                </a:r>
                <a:endParaRPr lang="en-US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300182" y="6175596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700</a:t>
                </a:r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411023" y="6175596"/>
                <a:ext cx="708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300</a:t>
                </a:r>
                <a:endParaRPr lang="en-US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396073" y="4750218"/>
                <a:ext cx="54534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FF0000"/>
                    </a:solidFill>
                  </a:rPr>
                  <a:t>MC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426877" y="4913835"/>
                <a:ext cx="7822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0000FF"/>
                    </a:solidFill>
                    <a:cs typeface="Arial" pitchFamily="34" charset="0"/>
                  </a:rPr>
                  <a:t>LMCT</a:t>
                </a:r>
                <a:endParaRPr lang="en-US" sz="2000" b="1" dirty="0" smtClean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976012" y="4573636"/>
                <a:ext cx="779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008000"/>
                    </a:solidFill>
                  </a:rPr>
                  <a:t>MLCT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563415" y="6480533"/>
                <a:ext cx="27904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Wavelength (nm)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6200000">
                <a:off x="2947138" y="4919731"/>
                <a:ext cx="15862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Absorption</a:t>
                </a:r>
                <a:endParaRPr lang="en-US" dirty="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751896" y="5237163"/>
              <a:ext cx="8976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C00CC"/>
                  </a:solidFill>
                </a:rPr>
                <a:t>MMCT</a:t>
              </a:r>
            </a:p>
          </p:txBody>
        </p:sp>
      </p:grpSp>
      <p:sp>
        <p:nvSpPr>
          <p:cNvPr id="59" name="Arc 58"/>
          <p:cNvSpPr/>
          <p:nvPr/>
        </p:nvSpPr>
        <p:spPr>
          <a:xfrm rot="5400000">
            <a:off x="2622069" y="1523909"/>
            <a:ext cx="725714" cy="1858304"/>
          </a:xfrm>
          <a:prstGeom prst="arc">
            <a:avLst>
              <a:gd name="adj1" fmla="val 6489668"/>
              <a:gd name="adj2" fmla="val 14963688"/>
            </a:avLst>
          </a:prstGeom>
          <a:ln w="28575">
            <a:solidFill>
              <a:srgbClr val="CC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741782" y="1714593"/>
            <a:ext cx="49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C00CC"/>
                </a:solidFill>
              </a:rPr>
              <a:t>e</a:t>
            </a:r>
            <a:r>
              <a:rPr lang="en-US" sz="2000" b="1" baseline="30000" dirty="0" smtClean="0">
                <a:solidFill>
                  <a:srgbClr val="CC00CC"/>
                </a:solidFill>
              </a:rPr>
              <a:t>-</a:t>
            </a:r>
            <a:endParaRPr lang="en-US" sz="2000" b="1" baseline="30000" dirty="0">
              <a:solidFill>
                <a:srgbClr val="CC00CC"/>
              </a:solidFill>
            </a:endParaRPr>
          </a:p>
        </p:txBody>
      </p:sp>
      <p:sp>
        <p:nvSpPr>
          <p:cNvPr id="61" name="Arc 60"/>
          <p:cNvSpPr/>
          <p:nvPr/>
        </p:nvSpPr>
        <p:spPr>
          <a:xfrm rot="3127610">
            <a:off x="3894501" y="1865627"/>
            <a:ext cx="263499" cy="432599"/>
          </a:xfrm>
          <a:prstGeom prst="arc">
            <a:avLst>
              <a:gd name="adj1" fmla="val 4816858"/>
              <a:gd name="adj2" fmla="val 16371319"/>
            </a:avLst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828821" y="1593182"/>
            <a:ext cx="49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e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-</a:t>
            </a:r>
            <a:endParaRPr lang="en-US" sz="2000" b="1" baseline="30000" dirty="0">
              <a:solidFill>
                <a:srgbClr val="008000"/>
              </a:solidFill>
            </a:endParaRPr>
          </a:p>
        </p:txBody>
      </p:sp>
      <p:sp>
        <p:nvSpPr>
          <p:cNvPr id="63" name="Arc 62"/>
          <p:cNvSpPr/>
          <p:nvPr/>
        </p:nvSpPr>
        <p:spPr>
          <a:xfrm>
            <a:off x="1193180" y="2325629"/>
            <a:ext cx="1152520" cy="1644204"/>
          </a:xfrm>
          <a:prstGeom prst="arc">
            <a:avLst>
              <a:gd name="adj1" fmla="val 10398354"/>
              <a:gd name="adj2" fmla="val 16606192"/>
            </a:avLst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98316" y="2123492"/>
            <a:ext cx="49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e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-</a:t>
            </a:r>
            <a:endParaRPr lang="en-US" sz="2000" b="1" baseline="30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 animBg="1"/>
      <p:bldP spid="62" grpId="0"/>
      <p:bldP spid="63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6907"/>
            <a:ext cx="7772400" cy="1470025"/>
          </a:xfrm>
        </p:spPr>
        <p:txBody>
          <a:bodyPr/>
          <a:lstStyle/>
          <a:p>
            <a:r>
              <a:rPr lang="en-US" dirty="0" smtClean="0"/>
              <a:t>CHM 5681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9396"/>
            <a:ext cx="6400800" cy="118476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Introduction to </a:t>
            </a:r>
            <a:r>
              <a:rPr lang="en-US" sz="4000" dirty="0" err="1" smtClean="0">
                <a:solidFill>
                  <a:schemeClr val="tx1"/>
                </a:solidFill>
              </a:rPr>
              <a:t>Photophysics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6B510-9EFE-40F6-9759-0796E16A2C2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7"/>
          <p:cNvGraphicFramePr>
            <a:graphicFrameLocks noChangeAspect="1"/>
          </p:cNvGraphicFramePr>
          <p:nvPr/>
        </p:nvGraphicFramePr>
        <p:xfrm>
          <a:off x="5486400" y="38100"/>
          <a:ext cx="2057400" cy="2197100"/>
        </p:xfrm>
        <a:graphic>
          <a:graphicData uri="http://schemas.openxmlformats.org/presentationml/2006/ole">
            <p:oleObj spid="_x0000_s122888" name="CS ChemDraw Drawing" r:id="rId3" imgW="3420964" imgH="3654180" progId="ChemDraw.Document.6.0">
              <p:embed/>
            </p:oleObj>
          </a:graphicData>
        </a:graphic>
      </p:graphicFrame>
      <p:sp>
        <p:nvSpPr>
          <p:cNvPr id="46" name="Rectangle 45"/>
          <p:cNvSpPr/>
          <p:nvPr/>
        </p:nvSpPr>
        <p:spPr>
          <a:xfrm>
            <a:off x="5062646" y="-256476"/>
            <a:ext cx="3200400" cy="165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8113" y="2098580"/>
            <a:ext cx="121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σ</a:t>
            </a:r>
            <a:r>
              <a:rPr lang="en-US" sz="2800" dirty="0" smtClean="0"/>
              <a:t> -</a:t>
            </a:r>
            <a:r>
              <a:rPr lang="el-GR" sz="2800" dirty="0" smtClean="0"/>
              <a:t> 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1539" y="2628225"/>
            <a:ext cx="124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 -</a:t>
            </a:r>
            <a:r>
              <a:rPr lang="el-GR" sz="2800" dirty="0" smtClean="0"/>
              <a:t> 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7886" y="3240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/>
              <a:t> -</a:t>
            </a:r>
            <a:r>
              <a:rPr lang="el-GR" sz="2800" dirty="0" smtClean="0"/>
              <a:t> 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*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98971" y="4433434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9434" y="5589514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LMCT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434" y="50151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76953" y="6162696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MMCT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4121" y="1581908"/>
            <a:ext cx="120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σ</a:t>
            </a:r>
            <a:r>
              <a:rPr lang="en-US" sz="2800" dirty="0" smtClean="0"/>
              <a:t> -</a:t>
            </a:r>
            <a:r>
              <a:rPr lang="el-GR" sz="2800" dirty="0" smtClean="0"/>
              <a:t> σ</a:t>
            </a:r>
            <a:r>
              <a:rPr lang="en-US" sz="2800" dirty="0" smtClean="0"/>
              <a:t>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35271" y="3797287"/>
            <a:ext cx="116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/>
              <a:t> -</a:t>
            </a:r>
            <a:r>
              <a:rPr lang="el-GR" sz="2800" dirty="0" smtClean="0"/>
              <a:t> σ</a:t>
            </a:r>
            <a:r>
              <a:rPr lang="en-US" sz="2800" dirty="0" smtClean="0"/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4250" y="1103966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Transitions</a:t>
            </a:r>
            <a:endParaRPr lang="en-US" sz="2400" b="1" u="sng" dirty="0"/>
          </a:p>
        </p:txBody>
      </p:sp>
      <p:graphicFrame>
        <p:nvGraphicFramePr>
          <p:cNvPr id="47" name="Object 5"/>
          <p:cNvGraphicFramePr>
            <a:graphicFrameLocks noChangeAspect="1"/>
          </p:cNvGraphicFramePr>
          <p:nvPr/>
        </p:nvGraphicFramePr>
        <p:xfrm>
          <a:off x="5232400" y="4356100"/>
          <a:ext cx="2057400" cy="2197100"/>
        </p:xfrm>
        <a:graphic>
          <a:graphicData uri="http://schemas.openxmlformats.org/presentationml/2006/ole">
            <p:oleObj spid="_x0000_s122889" name="CS ChemDraw Drawing" r:id="rId4" imgW="3420964" imgH="3654180" progId="ChemDraw.Document.6.0">
              <p:embed/>
            </p:oleObj>
          </a:graphicData>
        </a:graphic>
      </p:graphicFrame>
      <p:graphicFrame>
        <p:nvGraphicFramePr>
          <p:cNvPr id="48" name="Object 6"/>
          <p:cNvGraphicFramePr>
            <a:graphicFrameLocks noChangeAspect="1"/>
          </p:cNvGraphicFramePr>
          <p:nvPr/>
        </p:nvGraphicFramePr>
        <p:xfrm>
          <a:off x="5372100" y="2209800"/>
          <a:ext cx="2057400" cy="2197100"/>
        </p:xfrm>
        <a:graphic>
          <a:graphicData uri="http://schemas.openxmlformats.org/presentationml/2006/ole">
            <p:oleObj spid="_x0000_s122890" name="CS ChemDraw Drawing" r:id="rId5" imgW="3417992" imgH="3654180" progId="ChemDraw.Document.6.0">
              <p:embed/>
            </p:oleObj>
          </a:graphicData>
        </a:graphic>
      </p:graphicFrame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 flipV="1">
            <a:off x="4521937" y="2019093"/>
            <a:ext cx="0" cy="45712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5192498" y="6228672"/>
            <a:ext cx="21924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5116297" y="4076493"/>
            <a:ext cx="22686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4735297" y="60762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4737154" y="377169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>
            <a:off x="5120950" y="1909442"/>
            <a:ext cx="226396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4741806" y="1693850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>
                <a:solidFill>
                  <a:srgbClr val="0000FF"/>
                </a:solidFill>
              </a:rPr>
              <a:t>E</a:t>
            </a:r>
            <a:r>
              <a:rPr lang="en-US" sz="2000" i="0" baseline="-25000" dirty="0" smtClean="0">
                <a:solidFill>
                  <a:srgbClr val="0000FF"/>
                </a:solidFill>
              </a:rPr>
              <a:t>2</a:t>
            </a:r>
            <a:endParaRPr lang="en-US" sz="2000" i="0" baseline="-25000" dirty="0">
              <a:solidFill>
                <a:srgbClr val="0000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48293" y="2750630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Transitions</a:t>
            </a:r>
            <a:endParaRPr lang="en-US" sz="2400" b="1" u="sng" dirty="0"/>
          </a:p>
        </p:txBody>
      </p:sp>
      <p:sp>
        <p:nvSpPr>
          <p:cNvPr id="59" name="Rectangle 58"/>
          <p:cNvSpPr/>
          <p:nvPr/>
        </p:nvSpPr>
        <p:spPr>
          <a:xfrm>
            <a:off x="7426150" y="3271823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5876678" y="4070195"/>
            <a:ext cx="0" cy="2163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006776" y="1884556"/>
            <a:ext cx="0" cy="4345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5"/>
          <p:cNvSpPr txBox="1">
            <a:spLocks noChangeArrowheads="1"/>
          </p:cNvSpPr>
          <p:nvPr/>
        </p:nvSpPr>
        <p:spPr bwMode="auto">
          <a:xfrm rot="16200000">
            <a:off x="3776168" y="384154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27834" y="42912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56086" y="2097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/>
              <a:t> -</a:t>
            </a:r>
            <a:r>
              <a:rPr lang="el-GR" sz="2800" dirty="0" smtClean="0"/>
              <a:t> 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4" grpId="0"/>
      <p:bldP spid="55" grpId="0"/>
      <p:bldP spid="56" grpId="0" animBg="1"/>
      <p:bldP spid="57" grpId="0"/>
      <p:bldP spid="58" grpId="0"/>
      <p:bldP spid="59" grpId="0"/>
      <p:bldP spid="33" grpId="0"/>
      <p:bldP spid="34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7"/>
          <p:cNvGraphicFramePr>
            <a:graphicFrameLocks noChangeAspect="1"/>
          </p:cNvGraphicFramePr>
          <p:nvPr/>
        </p:nvGraphicFramePr>
        <p:xfrm>
          <a:off x="5486502" y="48819"/>
          <a:ext cx="2044700" cy="2185987"/>
        </p:xfrm>
        <a:graphic>
          <a:graphicData uri="http://schemas.openxmlformats.org/presentationml/2006/ole">
            <p:oleObj spid="_x0000_s294914" name="CS ChemDraw Drawing" r:id="rId3" imgW="3395031" imgH="3632850" progId="ChemDraw.Document.6.0">
              <p:embed/>
            </p:oleObj>
          </a:graphicData>
        </a:graphic>
      </p:graphicFrame>
      <p:sp>
        <p:nvSpPr>
          <p:cNvPr id="46" name="Rectangle 45"/>
          <p:cNvSpPr/>
          <p:nvPr/>
        </p:nvSpPr>
        <p:spPr>
          <a:xfrm>
            <a:off x="5062646" y="-256476"/>
            <a:ext cx="3200400" cy="165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8113" y="2098580"/>
            <a:ext cx="121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σ</a:t>
            </a:r>
            <a:r>
              <a:rPr lang="en-US" sz="2800" dirty="0" smtClean="0"/>
              <a:t> -</a:t>
            </a:r>
            <a:r>
              <a:rPr lang="el-GR" sz="2800" dirty="0" smtClean="0"/>
              <a:t> 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1539" y="2628225"/>
            <a:ext cx="124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 -</a:t>
            </a:r>
            <a:r>
              <a:rPr lang="el-GR" sz="2800" dirty="0" smtClean="0"/>
              <a:t> 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7886" y="3240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/>
              <a:t> -</a:t>
            </a:r>
            <a:r>
              <a:rPr lang="el-GR" sz="2800" dirty="0" smtClean="0"/>
              <a:t> 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*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98971" y="4433434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9434" y="5589514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LMCT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9434" y="50151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76953" y="6162696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MMCT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4121" y="1581908"/>
            <a:ext cx="120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σ</a:t>
            </a:r>
            <a:r>
              <a:rPr lang="en-US" sz="2800" dirty="0" smtClean="0"/>
              <a:t> -</a:t>
            </a:r>
            <a:r>
              <a:rPr lang="el-GR" sz="2800" dirty="0" smtClean="0"/>
              <a:t> σ</a:t>
            </a:r>
            <a:r>
              <a:rPr lang="en-US" sz="2800" dirty="0" smtClean="0"/>
              <a:t>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35271" y="3797287"/>
            <a:ext cx="116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/>
              <a:t> -</a:t>
            </a:r>
            <a:r>
              <a:rPr lang="el-GR" sz="2800" dirty="0" smtClean="0"/>
              <a:t> σ</a:t>
            </a:r>
            <a:r>
              <a:rPr lang="en-US" sz="2800" dirty="0" smtClean="0"/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4250" y="1103966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Transitions</a:t>
            </a:r>
            <a:endParaRPr lang="en-US" sz="2400" b="1" u="sng" dirty="0"/>
          </a:p>
        </p:txBody>
      </p:sp>
      <p:graphicFrame>
        <p:nvGraphicFramePr>
          <p:cNvPr id="47" name="Object 5"/>
          <p:cNvGraphicFramePr>
            <a:graphicFrameLocks noChangeAspect="1"/>
          </p:cNvGraphicFramePr>
          <p:nvPr/>
        </p:nvGraphicFramePr>
        <p:xfrm>
          <a:off x="5226273" y="4368373"/>
          <a:ext cx="2044313" cy="2186717"/>
        </p:xfrm>
        <a:graphic>
          <a:graphicData uri="http://schemas.openxmlformats.org/presentationml/2006/ole">
            <p:oleObj spid="_x0000_s294915" name="CS ChemDraw Drawing" r:id="rId4" imgW="3395031" imgH="3632850" progId="ChemDraw.Document.6.0">
              <p:embed/>
            </p:oleObj>
          </a:graphicData>
        </a:graphic>
      </p:graphicFrame>
      <p:graphicFrame>
        <p:nvGraphicFramePr>
          <p:cNvPr id="48" name="Object 6"/>
          <p:cNvGraphicFramePr>
            <a:graphicFrameLocks noChangeAspect="1"/>
          </p:cNvGraphicFramePr>
          <p:nvPr/>
        </p:nvGraphicFramePr>
        <p:xfrm>
          <a:off x="5367673" y="2212700"/>
          <a:ext cx="2044700" cy="2185987"/>
        </p:xfrm>
        <a:graphic>
          <a:graphicData uri="http://schemas.openxmlformats.org/presentationml/2006/ole">
            <p:oleObj spid="_x0000_s294916" name="CS ChemDraw Drawing" r:id="rId5" imgW="3395031" imgH="3632850" progId="ChemDraw.Document.6.0">
              <p:embed/>
            </p:oleObj>
          </a:graphicData>
        </a:graphic>
      </p:graphicFrame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 flipV="1">
            <a:off x="4521937" y="2019093"/>
            <a:ext cx="0" cy="45712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5192498" y="6228672"/>
            <a:ext cx="21924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5116297" y="4076493"/>
            <a:ext cx="22686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4735297" y="60762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4737154" y="377169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>
            <a:off x="5120950" y="1909442"/>
            <a:ext cx="226396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4741806" y="1693850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>
                <a:solidFill>
                  <a:srgbClr val="0000FF"/>
                </a:solidFill>
              </a:rPr>
              <a:t>E</a:t>
            </a:r>
            <a:r>
              <a:rPr lang="en-US" sz="2000" i="0" baseline="-25000" dirty="0" smtClean="0">
                <a:solidFill>
                  <a:srgbClr val="0000FF"/>
                </a:solidFill>
              </a:rPr>
              <a:t>2</a:t>
            </a:r>
            <a:endParaRPr lang="en-US" sz="2000" i="0" baseline="-25000" dirty="0">
              <a:solidFill>
                <a:srgbClr val="0000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48293" y="2750630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Transitions</a:t>
            </a:r>
            <a:endParaRPr lang="en-US" sz="2400" b="1" u="sng" dirty="0"/>
          </a:p>
        </p:txBody>
      </p:sp>
      <p:sp>
        <p:nvSpPr>
          <p:cNvPr id="59" name="Rectangle 58"/>
          <p:cNvSpPr/>
          <p:nvPr/>
        </p:nvSpPr>
        <p:spPr>
          <a:xfrm>
            <a:off x="7426150" y="3271823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373127" y="3781059"/>
            <a:ext cx="1636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Vibrational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405649" y="4334902"/>
            <a:ext cx="157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Rotational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5876678" y="4070195"/>
            <a:ext cx="0" cy="2163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006776" y="1884556"/>
            <a:ext cx="0" cy="4345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5"/>
          <p:cNvSpPr txBox="1">
            <a:spLocks noChangeArrowheads="1"/>
          </p:cNvSpPr>
          <p:nvPr/>
        </p:nvSpPr>
        <p:spPr bwMode="auto">
          <a:xfrm rot="16200000">
            <a:off x="3776168" y="384154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27834" y="4291229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MLCT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56086" y="2097432"/>
            <a:ext cx="14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/>
              <a:t> -</a:t>
            </a:r>
            <a:r>
              <a:rPr lang="el-GR" sz="2800" dirty="0" smtClean="0"/>
              <a:t> </a:t>
            </a:r>
            <a:r>
              <a:rPr lang="en-US" sz="2800" dirty="0" smtClean="0">
                <a:latin typeface="Symbol" pitchFamily="18" charset="2"/>
              </a:rPr>
              <a:t>p</a:t>
            </a:r>
            <a:r>
              <a:rPr lang="en-US" sz="2800" dirty="0" smtClean="0"/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5" name="Object 5"/>
          <p:cNvGraphicFramePr>
            <a:graphicFrameLocks noChangeAspect="1"/>
          </p:cNvGraphicFramePr>
          <p:nvPr/>
        </p:nvGraphicFramePr>
        <p:xfrm>
          <a:off x="5340065" y="4366780"/>
          <a:ext cx="2060575" cy="2201863"/>
        </p:xfrm>
        <a:graphic>
          <a:graphicData uri="http://schemas.openxmlformats.org/presentationml/2006/ole">
            <p:oleObj spid="_x0000_s123906" name="CS ChemDraw Drawing" r:id="rId3" imgW="3419343" imgH="3654180" progId="ChemDraw.Document.6.0">
              <p:embed/>
            </p:oleObj>
          </a:graphicData>
        </a:graphic>
      </p:graphicFrame>
      <p:graphicFrame>
        <p:nvGraphicFramePr>
          <p:cNvPr id="122886" name="Object 6"/>
          <p:cNvGraphicFramePr>
            <a:graphicFrameLocks noChangeAspect="1"/>
          </p:cNvGraphicFramePr>
          <p:nvPr/>
        </p:nvGraphicFramePr>
        <p:xfrm>
          <a:off x="5439788" y="2201863"/>
          <a:ext cx="2060575" cy="2203450"/>
        </p:xfrm>
        <a:graphic>
          <a:graphicData uri="http://schemas.openxmlformats.org/presentationml/2006/ole">
            <p:oleObj spid="_x0000_s123907" name="CS ChemDraw Drawing" r:id="rId4" imgW="3419343" imgH="365418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Vibronic</a:t>
            </a:r>
            <a:r>
              <a:rPr lang="en-US" sz="3200" b="1" u="sng" dirty="0" smtClean="0">
                <a:solidFill>
                  <a:schemeClr val="tx2"/>
                </a:solidFill>
              </a:rPr>
              <a:t> Structure</a:t>
            </a: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 flipV="1">
            <a:off x="4521937" y="2019093"/>
            <a:ext cx="0" cy="45712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5192498" y="6228672"/>
            <a:ext cx="21924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5116297" y="4076493"/>
            <a:ext cx="22686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735297" y="60762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737154" y="377169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1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918243" y="4070195"/>
            <a:ext cx="0" cy="2163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48293" y="2750630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Transitions</a:t>
            </a:r>
            <a:endParaRPr lang="en-US" sz="2400" b="1" u="sng" dirty="0"/>
          </a:p>
        </p:txBody>
      </p:sp>
      <p:sp>
        <p:nvSpPr>
          <p:cNvPr id="35" name="Rectangle 34"/>
          <p:cNvSpPr/>
          <p:nvPr/>
        </p:nvSpPr>
        <p:spPr>
          <a:xfrm>
            <a:off x="7426150" y="3271823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373127" y="3781059"/>
            <a:ext cx="1636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Vibrational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015223" y="3976255"/>
            <a:ext cx="0" cy="22434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126059" y="3851564"/>
            <a:ext cx="0" cy="23958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950" y="969396"/>
            <a:ext cx="2685822" cy="232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" name="Group 62"/>
          <p:cNvGrpSpPr/>
          <p:nvPr/>
        </p:nvGrpSpPr>
        <p:grpSpPr>
          <a:xfrm>
            <a:off x="660400" y="4457700"/>
            <a:ext cx="2647950" cy="2400300"/>
            <a:chOff x="3330575" y="2849563"/>
            <a:chExt cx="2647950" cy="2400300"/>
          </a:xfrm>
        </p:grpSpPr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30575" y="2849563"/>
              <a:ext cx="2647950" cy="240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Freeform 64"/>
            <p:cNvSpPr/>
            <p:nvPr/>
          </p:nvSpPr>
          <p:spPr>
            <a:xfrm>
              <a:off x="3835400" y="3129492"/>
              <a:ext cx="2025650" cy="1410758"/>
            </a:xfrm>
            <a:custGeom>
              <a:avLst/>
              <a:gdLst>
                <a:gd name="connsiteX0" fmla="*/ 0 w 2025650"/>
                <a:gd name="connsiteY0" fmla="*/ 1410758 h 1410758"/>
                <a:gd name="connsiteX1" fmla="*/ 800100 w 2025650"/>
                <a:gd name="connsiteY1" fmla="*/ 686858 h 1410758"/>
                <a:gd name="connsiteX2" fmla="*/ 1358900 w 2025650"/>
                <a:gd name="connsiteY2" fmla="*/ 26458 h 1410758"/>
                <a:gd name="connsiteX3" fmla="*/ 1917700 w 2025650"/>
                <a:gd name="connsiteY3" fmla="*/ 845608 h 1410758"/>
                <a:gd name="connsiteX4" fmla="*/ 2006600 w 2025650"/>
                <a:gd name="connsiteY4" fmla="*/ 998008 h 1410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650" h="1410758">
                  <a:moveTo>
                    <a:pt x="0" y="1410758"/>
                  </a:moveTo>
                  <a:cubicBezTo>
                    <a:pt x="286808" y="1164166"/>
                    <a:pt x="573617" y="917575"/>
                    <a:pt x="800100" y="686858"/>
                  </a:cubicBezTo>
                  <a:cubicBezTo>
                    <a:pt x="1026583" y="456141"/>
                    <a:pt x="1172633" y="0"/>
                    <a:pt x="1358900" y="26458"/>
                  </a:cubicBezTo>
                  <a:cubicBezTo>
                    <a:pt x="1545167" y="52916"/>
                    <a:pt x="1809750" y="683683"/>
                    <a:pt x="1917700" y="845608"/>
                  </a:cubicBezTo>
                  <a:cubicBezTo>
                    <a:pt x="2025650" y="1007533"/>
                    <a:pt x="2016125" y="1002770"/>
                    <a:pt x="2006600" y="998008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flipV="1">
            <a:off x="6224195" y="3570288"/>
            <a:ext cx="0" cy="26632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333172" y="3250973"/>
            <a:ext cx="0" cy="13083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347685" y="3541260"/>
            <a:ext cx="78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Symbol" pitchFamily="18" charset="2"/>
              </a:rPr>
              <a:t>D</a:t>
            </a:r>
            <a:endParaRPr lang="en-US" sz="3600" dirty="0">
              <a:latin typeface="Symbol" pitchFamily="18" charset="2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2166257" y="3258458"/>
            <a:ext cx="0" cy="13262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317167" y="3657607"/>
            <a:ext cx="98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cool</a:t>
            </a:r>
            <a:endParaRPr lang="en-US" sz="2800" dirty="0"/>
          </a:p>
        </p:txBody>
      </p:sp>
      <p:sp>
        <p:nvSpPr>
          <p:cNvPr id="70" name="Text Box 5"/>
          <p:cNvSpPr txBox="1">
            <a:spLocks noChangeArrowheads="1"/>
          </p:cNvSpPr>
          <p:nvPr/>
        </p:nvSpPr>
        <p:spPr bwMode="auto">
          <a:xfrm rot="16200000">
            <a:off x="3776168" y="384154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5" name="Object 5"/>
          <p:cNvGraphicFramePr>
            <a:graphicFrameLocks noChangeAspect="1"/>
          </p:cNvGraphicFramePr>
          <p:nvPr/>
        </p:nvGraphicFramePr>
        <p:xfrm>
          <a:off x="5340065" y="4366780"/>
          <a:ext cx="2060575" cy="2201863"/>
        </p:xfrm>
        <a:graphic>
          <a:graphicData uri="http://schemas.openxmlformats.org/presentationml/2006/ole">
            <p:oleObj spid="_x0000_s289794" name="CS ChemDraw Drawing" r:id="rId3" imgW="3419343" imgH="3654180" progId="ChemDraw.Document.6.0">
              <p:embed/>
            </p:oleObj>
          </a:graphicData>
        </a:graphic>
      </p:graphicFrame>
      <p:graphicFrame>
        <p:nvGraphicFramePr>
          <p:cNvPr id="122886" name="Object 6"/>
          <p:cNvGraphicFramePr>
            <a:graphicFrameLocks noChangeAspect="1"/>
          </p:cNvGraphicFramePr>
          <p:nvPr/>
        </p:nvGraphicFramePr>
        <p:xfrm>
          <a:off x="5439788" y="2201863"/>
          <a:ext cx="2060575" cy="2203450"/>
        </p:xfrm>
        <a:graphic>
          <a:graphicData uri="http://schemas.openxmlformats.org/presentationml/2006/ole">
            <p:oleObj spid="_x0000_s289795" name="CS ChemDraw Drawing" r:id="rId4" imgW="3419343" imgH="365418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Vibronic</a:t>
            </a:r>
            <a:r>
              <a:rPr lang="en-US" sz="3200" b="1" u="sng" dirty="0" smtClean="0">
                <a:solidFill>
                  <a:schemeClr val="tx2"/>
                </a:solidFill>
              </a:rPr>
              <a:t> Structure</a:t>
            </a: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 flipV="1">
            <a:off x="4521937" y="2019093"/>
            <a:ext cx="0" cy="45712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 rot="16200000">
            <a:off x="3776168" y="384154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5192498" y="6228672"/>
            <a:ext cx="21924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5116297" y="4076493"/>
            <a:ext cx="22686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735297" y="60762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737154" y="377169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1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918243" y="4070195"/>
            <a:ext cx="0" cy="2163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48293" y="2750630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Transitions</a:t>
            </a:r>
            <a:endParaRPr lang="en-US" sz="2400" b="1" u="sng" dirty="0"/>
          </a:p>
        </p:txBody>
      </p:sp>
      <p:sp>
        <p:nvSpPr>
          <p:cNvPr id="35" name="Rectangle 34"/>
          <p:cNvSpPr/>
          <p:nvPr/>
        </p:nvSpPr>
        <p:spPr>
          <a:xfrm>
            <a:off x="7426150" y="3271823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373127" y="3781059"/>
            <a:ext cx="1636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Vibrational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015223" y="3976255"/>
            <a:ext cx="0" cy="22434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126059" y="3851564"/>
            <a:ext cx="0" cy="23958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224195" y="3570288"/>
            <a:ext cx="0" cy="26632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79178" y="2817638"/>
            <a:ext cx="3908198" cy="2991477"/>
            <a:chOff x="431578" y="3795538"/>
            <a:chExt cx="3908198" cy="2991477"/>
          </a:xfrm>
        </p:grpSpPr>
        <p:graphicFrame>
          <p:nvGraphicFramePr>
            <p:cNvPr id="32" name="Object 1"/>
            <p:cNvGraphicFramePr>
              <a:graphicFrameLocks noChangeAspect="1"/>
            </p:cNvGraphicFramePr>
            <p:nvPr/>
          </p:nvGraphicFramePr>
          <p:xfrm>
            <a:off x="431578" y="3795538"/>
            <a:ext cx="3908198" cy="2991477"/>
          </p:xfrm>
          <a:graphic>
            <a:graphicData uri="http://schemas.openxmlformats.org/presentationml/2006/ole">
              <p:oleObj spid="_x0000_s289796" name="Graph" r:id="rId5" imgW="3823411" imgH="2926080" progId="Origin50.Graph">
                <p:embed/>
              </p:oleObj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2217057" y="4949180"/>
              <a:ext cx="889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MLCT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2362200" y="4432300"/>
            <a:ext cx="0" cy="5080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590800" y="4394200"/>
            <a:ext cx="0" cy="5080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9797" name="Object 5"/>
          <p:cNvGraphicFramePr>
            <a:graphicFrameLocks noChangeAspect="1"/>
          </p:cNvGraphicFramePr>
          <p:nvPr/>
        </p:nvGraphicFramePr>
        <p:xfrm>
          <a:off x="1654175" y="1528129"/>
          <a:ext cx="1292225" cy="1486534"/>
        </p:xfrm>
        <a:graphic>
          <a:graphicData uri="http://schemas.openxmlformats.org/presentationml/2006/ole">
            <p:oleObj spid="_x0000_s289797" name="CS ChemDraw Drawing" r:id="rId6" imgW="1462770" imgH="168210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Object 7"/>
          <p:cNvGraphicFramePr>
            <a:graphicFrameLocks noChangeAspect="1"/>
          </p:cNvGraphicFramePr>
          <p:nvPr/>
        </p:nvGraphicFramePr>
        <p:xfrm>
          <a:off x="5486502" y="48819"/>
          <a:ext cx="2044700" cy="2185987"/>
        </p:xfrm>
        <a:graphic>
          <a:graphicData uri="http://schemas.openxmlformats.org/presentationml/2006/ole">
            <p:oleObj spid="_x0000_s287750" name="CS ChemDraw Drawing" r:id="rId3" imgW="3395031" imgH="3632850" progId="ChemDraw.Document.6.0">
              <p:embed/>
            </p:oleObj>
          </a:graphicData>
        </a:graphic>
      </p:graphicFrame>
      <p:sp>
        <p:nvSpPr>
          <p:cNvPr id="53" name="Rectangle 52"/>
          <p:cNvSpPr/>
          <p:nvPr/>
        </p:nvSpPr>
        <p:spPr>
          <a:xfrm>
            <a:off x="5062646" y="-256476"/>
            <a:ext cx="3200400" cy="165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1441965" y="4117407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1365764" y="235551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984764" y="396500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986621" y="205071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>
            <a:off x="1370417" y="1894565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991273" y="167897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872307" y="847493"/>
            <a:ext cx="2573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/>
              <a:t>Jablonski</a:t>
            </a:r>
            <a:r>
              <a:rPr lang="en-US" sz="2400" b="1" u="sng" dirty="0" smtClean="0"/>
              <a:t> Diagram</a:t>
            </a:r>
            <a:endParaRPr lang="en-US" sz="2400" b="1" u="sng" dirty="0"/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 flipV="1">
            <a:off x="910869" y="1606498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0" y="2771337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graphicFrame>
        <p:nvGraphicFramePr>
          <p:cNvPr id="33" name="Object 5"/>
          <p:cNvGraphicFramePr>
            <a:graphicFrameLocks noChangeAspect="1"/>
          </p:cNvGraphicFramePr>
          <p:nvPr/>
        </p:nvGraphicFramePr>
        <p:xfrm>
          <a:off x="5226273" y="4368373"/>
          <a:ext cx="2044313" cy="2186717"/>
        </p:xfrm>
        <a:graphic>
          <a:graphicData uri="http://schemas.openxmlformats.org/presentationml/2006/ole">
            <p:oleObj spid="_x0000_s287748" name="CS ChemDraw Drawing" r:id="rId4" imgW="3395031" imgH="3632850" progId="ChemDraw.Document.6.0">
              <p:embed/>
            </p:oleObj>
          </a:graphicData>
        </a:graphic>
      </p:graphicFrame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5367673" y="2212700"/>
          <a:ext cx="2044700" cy="2185987"/>
        </p:xfrm>
        <a:graphic>
          <a:graphicData uri="http://schemas.openxmlformats.org/presentationml/2006/ole">
            <p:oleObj spid="_x0000_s287749" name="CS ChemDraw Drawing" r:id="rId5" imgW="3395031" imgH="3632850" progId="ChemDraw.Document.6.0">
              <p:embed/>
            </p:oleObj>
          </a:graphicData>
        </a:graphic>
      </p:graphicFrame>
      <p:sp>
        <p:nvSpPr>
          <p:cNvPr id="35" name="Line 4"/>
          <p:cNvSpPr>
            <a:spLocks noChangeShapeType="1"/>
          </p:cNvSpPr>
          <p:nvPr/>
        </p:nvSpPr>
        <p:spPr bwMode="auto">
          <a:xfrm flipV="1">
            <a:off x="4521937" y="2019093"/>
            <a:ext cx="0" cy="45712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6"/>
          <p:cNvSpPr>
            <a:spLocks noChangeShapeType="1"/>
          </p:cNvSpPr>
          <p:nvPr/>
        </p:nvSpPr>
        <p:spPr bwMode="auto">
          <a:xfrm>
            <a:off x="5192498" y="6228672"/>
            <a:ext cx="21924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>
            <a:off x="5116297" y="4076493"/>
            <a:ext cx="226862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4735297" y="60762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737154" y="377169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rgbClr val="0000FF"/>
                </a:solidFill>
              </a:rPr>
              <a:t>E</a:t>
            </a:r>
            <a:r>
              <a:rPr lang="en-US" sz="2000" i="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>
            <a:off x="5120950" y="1909442"/>
            <a:ext cx="226396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741806" y="1693850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>
                <a:solidFill>
                  <a:srgbClr val="0000FF"/>
                </a:solidFill>
              </a:rPr>
              <a:t>E</a:t>
            </a:r>
            <a:r>
              <a:rPr lang="en-US" sz="2000" i="0" baseline="-25000" dirty="0" smtClean="0">
                <a:solidFill>
                  <a:srgbClr val="0000FF"/>
                </a:solidFill>
              </a:rPr>
              <a:t>2</a:t>
            </a:r>
            <a:endParaRPr lang="en-US" sz="2000" i="0" baseline="-25000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48293" y="2750630"/>
            <a:ext cx="187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Transitions</a:t>
            </a:r>
            <a:endParaRPr lang="en-US" sz="2400" b="1" u="sng" dirty="0"/>
          </a:p>
        </p:txBody>
      </p:sp>
      <p:sp>
        <p:nvSpPr>
          <p:cNvPr id="43" name="Rectangle 42"/>
          <p:cNvSpPr/>
          <p:nvPr/>
        </p:nvSpPr>
        <p:spPr>
          <a:xfrm>
            <a:off x="7426150" y="3271823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373127" y="3781059"/>
            <a:ext cx="1636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Vibrational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05649" y="4334902"/>
            <a:ext cx="157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Rotational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876678" y="4070195"/>
            <a:ext cx="0" cy="2163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070276" y="1884556"/>
            <a:ext cx="0" cy="4345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5"/>
          <p:cNvSpPr txBox="1">
            <a:spLocks noChangeArrowheads="1"/>
          </p:cNvSpPr>
          <p:nvPr/>
        </p:nvSpPr>
        <p:spPr bwMode="auto">
          <a:xfrm rot="16200000">
            <a:off x="3776168" y="3841543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6146476" y="1676400"/>
            <a:ext cx="0" cy="45913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965578" y="3822700"/>
            <a:ext cx="0" cy="23981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6" name="Object 8"/>
          <p:cNvGraphicFramePr>
            <a:graphicFrameLocks noChangeAspect="1"/>
          </p:cNvGraphicFramePr>
          <p:nvPr/>
        </p:nvGraphicFramePr>
        <p:xfrm>
          <a:off x="2103012" y="2326230"/>
          <a:ext cx="227594" cy="1740945"/>
        </p:xfrm>
        <a:graphic>
          <a:graphicData uri="http://schemas.openxmlformats.org/presentationml/2006/ole">
            <p:oleObj spid="_x0000_s124936" name="CS ChemDraw Drawing" r:id="rId3" imgW="118318" imgH="68850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17463" y="4753196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8436" y="5177698"/>
            <a:ext cx="2856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60453" y="5575427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1441965" y="4117407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1365764" y="235551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84764" y="396500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986621" y="205071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1370417" y="1894565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991273" y="167897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872307" y="847493"/>
            <a:ext cx="2573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/>
              <a:t>Jablonski</a:t>
            </a:r>
            <a:r>
              <a:rPr lang="en-US" sz="2400" b="1" u="sng" dirty="0" smtClean="0"/>
              <a:t> Diagram</a:t>
            </a:r>
            <a:endParaRPr lang="en-US" sz="2400" b="1" u="sng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672671" y="1929161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970035" y="1925445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543548" y="2401240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24653" y="5995456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4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decay</a:t>
            </a:r>
          </a:p>
        </p:txBody>
      </p: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910869" y="1606498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0" y="2771337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sp>
        <p:nvSpPr>
          <p:cNvPr id="64" name="Isosceles Triangle 63"/>
          <p:cNvSpPr/>
          <p:nvPr/>
        </p:nvSpPr>
        <p:spPr>
          <a:xfrm rot="10800000">
            <a:off x="2090505" y="3942072"/>
            <a:ext cx="181096" cy="156117"/>
          </a:xfrm>
          <a:prstGeom prst="triangl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33" idx="1"/>
          </p:cNvCxnSpPr>
          <p:nvPr/>
        </p:nvCxnSpPr>
        <p:spPr>
          <a:xfrm>
            <a:off x="2913169" y="4117407"/>
            <a:ext cx="1492576" cy="229378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3" idx="1"/>
          </p:cNvCxnSpPr>
          <p:nvPr/>
        </p:nvCxnSpPr>
        <p:spPr>
          <a:xfrm>
            <a:off x="2913169" y="4117407"/>
            <a:ext cx="1502967" cy="29872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4406027" y="4416136"/>
            <a:ext cx="1028419" cy="1990677"/>
            <a:chOff x="5654256" y="4459680"/>
            <a:chExt cx="1028419" cy="1990677"/>
          </a:xfrm>
        </p:grpSpPr>
        <p:sp>
          <p:nvSpPr>
            <p:cNvPr id="34" name="Rectangle 33"/>
            <p:cNvSpPr/>
            <p:nvPr/>
          </p:nvSpPr>
          <p:spPr>
            <a:xfrm>
              <a:off x="5654256" y="4459680"/>
              <a:ext cx="1028419" cy="1990677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4939" name="Object 11"/>
            <p:cNvGraphicFramePr>
              <a:graphicFrameLocks noChangeAspect="1"/>
            </p:cNvGraphicFramePr>
            <p:nvPr/>
          </p:nvGraphicFramePr>
          <p:xfrm>
            <a:off x="5933708" y="4688280"/>
            <a:ext cx="490168" cy="1683458"/>
          </p:xfrm>
          <a:graphic>
            <a:graphicData uri="http://schemas.openxmlformats.org/presentationml/2006/ole">
              <p:oleObj spid="_x0000_s124939" name="CS ChemDraw Drawing" r:id="rId4" imgW="423298" imgH="1455030" progId="ChemDraw.Document.6.0">
                <p:embed/>
              </p:oleObj>
            </a:graphicData>
          </a:graphic>
        </p:graphicFrame>
      </p:grpSp>
      <p:cxnSp>
        <p:nvCxnSpPr>
          <p:cNvPr id="70" name="Straight Connector 69"/>
          <p:cNvCxnSpPr/>
          <p:nvPr/>
        </p:nvCxnSpPr>
        <p:spPr>
          <a:xfrm>
            <a:off x="2923560" y="2355513"/>
            <a:ext cx="3134340" cy="22037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39" idx="1"/>
          </p:cNvCxnSpPr>
          <p:nvPr/>
        </p:nvCxnSpPr>
        <p:spPr>
          <a:xfrm>
            <a:off x="2913169" y="2355513"/>
            <a:ext cx="4173431" cy="2098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6061645" y="2574949"/>
            <a:ext cx="1028419" cy="199067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534845" y="352449"/>
            <a:ext cx="1028419" cy="199067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 flipV="1">
            <a:off x="2887769" y="355600"/>
            <a:ext cx="4643331" cy="154271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874655" y="1898313"/>
            <a:ext cx="4656445" cy="4384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4944" name="Object 16"/>
          <p:cNvGraphicFramePr>
            <a:graphicFrameLocks noChangeAspect="1"/>
          </p:cNvGraphicFramePr>
          <p:nvPr/>
        </p:nvGraphicFramePr>
        <p:xfrm>
          <a:off x="6330338" y="2789213"/>
          <a:ext cx="488337" cy="1587550"/>
        </p:xfrm>
        <a:graphic>
          <a:graphicData uri="http://schemas.openxmlformats.org/presentationml/2006/ole">
            <p:oleObj spid="_x0000_s124944" name="CS ChemDraw Drawing" r:id="rId5" imgW="423298" imgH="1378620" progId="ChemDraw.Document.6.0">
              <p:embed/>
            </p:oleObj>
          </a:graphicData>
        </a:graphic>
      </p:graphicFrame>
      <p:graphicFrame>
        <p:nvGraphicFramePr>
          <p:cNvPr id="124945" name="Object 17"/>
          <p:cNvGraphicFramePr>
            <a:graphicFrameLocks noChangeAspect="1"/>
          </p:cNvGraphicFramePr>
          <p:nvPr/>
        </p:nvGraphicFramePr>
        <p:xfrm>
          <a:off x="7815262" y="474663"/>
          <a:ext cx="493904" cy="1735137"/>
        </p:xfrm>
        <a:graphic>
          <a:graphicData uri="http://schemas.openxmlformats.org/presentationml/2006/ole">
            <p:oleObj spid="_x0000_s124945" name="CS ChemDraw Drawing" r:id="rId6" imgW="423298" imgH="1489860" progId="ChemDraw.Document.6.0">
              <p:embed/>
            </p:oleObj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5435600" y="5537200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Ground </a:t>
            </a:r>
          </a:p>
          <a:p>
            <a:r>
              <a:rPr lang="en-US" sz="2400" b="1" dirty="0" smtClean="0"/>
              <a:t>State (S</a:t>
            </a:r>
            <a:r>
              <a:rPr lang="en-US" sz="2400" b="1" baseline="-25000" dirty="0" smtClean="0"/>
              <a:t>0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7073900" y="3709988"/>
            <a:ext cx="20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First Excited State (S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7150100" y="2274888"/>
            <a:ext cx="208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Second Excited State (S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54" grpId="0"/>
      <p:bldP spid="64" grpId="0" animBg="1"/>
      <p:bldP spid="87" grpId="0" animBg="1"/>
      <p:bldP spid="95" grpId="0" animBg="1"/>
      <p:bldP spid="104" grpId="0"/>
      <p:bldP spid="105" grpId="0"/>
      <p:bldP spid="10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014" name="Object 6"/>
          <p:cNvGraphicFramePr>
            <a:graphicFrameLocks noChangeAspect="1"/>
          </p:cNvGraphicFramePr>
          <p:nvPr/>
        </p:nvGraphicFramePr>
        <p:xfrm>
          <a:off x="5026025" y="4267200"/>
          <a:ext cx="2327275" cy="2236792"/>
        </p:xfrm>
        <a:graphic>
          <a:graphicData uri="http://schemas.openxmlformats.org/presentationml/2006/ole">
            <p:oleObj spid="_x0000_s171014" name="CS ChemDraw Drawing" r:id="rId3" imgW="2776426" imgH="2668140" progId="ChemDraw.Document.6.0">
              <p:embed/>
            </p:oleObj>
          </a:graphicData>
        </a:graphic>
      </p:graphicFrame>
      <p:graphicFrame>
        <p:nvGraphicFramePr>
          <p:cNvPr id="124936" name="Object 8"/>
          <p:cNvGraphicFramePr>
            <a:graphicFrameLocks noChangeAspect="1"/>
          </p:cNvGraphicFramePr>
          <p:nvPr/>
        </p:nvGraphicFramePr>
        <p:xfrm>
          <a:off x="2103012" y="2326230"/>
          <a:ext cx="227594" cy="1740945"/>
        </p:xfrm>
        <a:graphic>
          <a:graphicData uri="http://schemas.openxmlformats.org/presentationml/2006/ole">
            <p:oleObj spid="_x0000_s171012" name="CS ChemDraw Drawing" r:id="rId4" imgW="118318" imgH="688500" progId="ChemDraw.Document.6.0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Complete Diagram</a:t>
            </a: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1441965" y="4117407"/>
            <a:ext cx="147120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1365764" y="2355513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84764" y="3965007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986621" y="205071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>
            <a:off x="1370417" y="1894565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991273" y="1678973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sp>
        <p:nvSpPr>
          <p:cNvPr id="49" name="TextBox 48"/>
          <p:cNvSpPr txBox="1"/>
          <p:nvPr/>
        </p:nvSpPr>
        <p:spPr>
          <a:xfrm>
            <a:off x="872307" y="847493"/>
            <a:ext cx="2573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/>
              <a:t>Jablonski</a:t>
            </a:r>
            <a:r>
              <a:rPr lang="en-US" sz="2400" b="1" u="sng" dirty="0" smtClean="0"/>
              <a:t> Diagram</a:t>
            </a:r>
            <a:endParaRPr lang="en-US" sz="2400" b="1" u="sng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672671" y="1929161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970035" y="1925445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543548" y="2401240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910869" y="1606498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0" y="2771337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graphicFrame>
        <p:nvGraphicFramePr>
          <p:cNvPr id="57" name="Object 8"/>
          <p:cNvGraphicFramePr>
            <a:graphicFrameLocks noChangeAspect="1"/>
          </p:cNvGraphicFramePr>
          <p:nvPr/>
        </p:nvGraphicFramePr>
        <p:xfrm>
          <a:off x="6515004" y="651804"/>
          <a:ext cx="1923293" cy="2296799"/>
        </p:xfrm>
        <a:graphic>
          <a:graphicData uri="http://schemas.openxmlformats.org/presentationml/2006/ole">
            <p:oleObj spid="_x0000_s171010" name="CS ChemDraw Drawing" r:id="rId5" imgW="2354209" imgH="2811510" progId="ChemDraw.Document.6.0">
              <p:embed/>
            </p:oleObj>
          </a:graphicData>
        </a:graphic>
      </p:graphicFrame>
      <p:graphicFrame>
        <p:nvGraphicFramePr>
          <p:cNvPr id="58" name="Object 7"/>
          <p:cNvGraphicFramePr>
            <a:graphicFrameLocks noChangeAspect="1"/>
          </p:cNvGraphicFramePr>
          <p:nvPr/>
        </p:nvGraphicFramePr>
        <p:xfrm>
          <a:off x="3784681" y="1029472"/>
          <a:ext cx="1886263" cy="1904069"/>
        </p:xfrm>
        <a:graphic>
          <a:graphicData uri="http://schemas.openxmlformats.org/presentationml/2006/ole">
            <p:oleObj spid="_x0000_s171011" name="CS ChemDraw Drawing" r:id="rId6" imgW="2354209" imgH="2377080" progId="ChemDraw.Document.6.0">
              <p:embed/>
            </p:oleObj>
          </a:graphicData>
        </a:graphic>
      </p:graphicFrame>
      <p:cxnSp>
        <p:nvCxnSpPr>
          <p:cNvPr id="59" name="Straight Arrow Connector 58"/>
          <p:cNvCxnSpPr/>
          <p:nvPr/>
        </p:nvCxnSpPr>
        <p:spPr>
          <a:xfrm>
            <a:off x="5841586" y="2048346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841586" y="1679014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</a:t>
            </a:r>
            <a:r>
              <a:rPr lang="en-US" dirty="0" err="1" smtClean="0">
                <a:latin typeface="Symbol" pitchFamily="18" charset="2"/>
              </a:rPr>
              <a:t>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22197" y="3029934"/>
            <a:ext cx="18352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Ground State</a:t>
            </a:r>
          </a:p>
          <a:p>
            <a:pPr algn="ctr"/>
            <a:r>
              <a:rPr lang="en-US" sz="2400" dirty="0" smtClean="0"/>
              <a:t>S</a:t>
            </a:r>
            <a:r>
              <a:rPr lang="en-US" sz="2400" baseline="-25000" dirty="0" smtClean="0"/>
              <a:t>0</a:t>
            </a:r>
            <a:endParaRPr lang="en-US" sz="2400" baseline="-25000" dirty="0"/>
          </a:p>
        </p:txBody>
      </p:sp>
      <p:sp>
        <p:nvSpPr>
          <p:cNvPr id="62" name="Rectangle 61"/>
          <p:cNvSpPr/>
          <p:nvPr/>
        </p:nvSpPr>
        <p:spPr>
          <a:xfrm>
            <a:off x="6024455" y="3029935"/>
            <a:ext cx="2896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Singlet Excited State</a:t>
            </a:r>
          </a:p>
          <a:p>
            <a:pPr algn="ctr"/>
            <a:r>
              <a:rPr lang="en-US" sz="2400" dirty="0" smtClean="0"/>
              <a:t>S</a:t>
            </a:r>
            <a:r>
              <a:rPr lang="en-US" sz="2400" baseline="-25000" dirty="0" smtClean="0"/>
              <a:t>1</a:t>
            </a:r>
            <a:endParaRPr lang="en-US" sz="2400" dirty="0"/>
          </a:p>
        </p:txBody>
      </p:sp>
      <p:sp>
        <p:nvSpPr>
          <p:cNvPr id="64" name="Isosceles Triangle 63"/>
          <p:cNvSpPr/>
          <p:nvPr/>
        </p:nvSpPr>
        <p:spPr>
          <a:xfrm rot="10800000">
            <a:off x="2090505" y="3942072"/>
            <a:ext cx="181096" cy="156117"/>
          </a:xfrm>
          <a:prstGeom prst="triangl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217463" y="4753196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8436" y="5177698"/>
            <a:ext cx="2856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0453" y="5575427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4653" y="5995456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4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decay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437" y="925320"/>
            <a:ext cx="16875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8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0526" y="3767292"/>
            <a:ext cx="3895725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3053025" y="6542357"/>
            <a:ext cx="4572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dirty="0"/>
              <a:t>Nicholas J. </a:t>
            </a:r>
            <a:r>
              <a:rPr lang="en-US" sz="1100" dirty="0" err="1"/>
              <a:t>Turro</a:t>
            </a:r>
            <a:r>
              <a:rPr lang="en-US" sz="1100" dirty="0"/>
              <a:t>, Principles of Molecular Photochemistry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Triplet/Singlet Excited States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62825" y="6356350"/>
            <a:ext cx="21336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47</a:t>
            </a:fld>
            <a:endParaRPr lang="en-US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507541" y="4268131"/>
          <a:ext cx="636940" cy="1969040"/>
        </p:xfrm>
        <a:graphic>
          <a:graphicData uri="http://schemas.openxmlformats.org/presentationml/2006/ole">
            <p:oleObj spid="_x0000_s4100" name="CS ChemDraw Drawing" r:id="rId6" imgW="868207" imgH="2684880" progId="ChemDraw.Document.6.0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1490078" y="1460332"/>
          <a:ext cx="636940" cy="1970204"/>
        </p:xfrm>
        <a:graphic>
          <a:graphicData uri="http://schemas.openxmlformats.org/presentationml/2006/ole">
            <p:oleObj spid="_x0000_s4101" name="CS ChemDraw Drawing" r:id="rId7" imgW="868207" imgH="268650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270920" y="1663701"/>
          <a:ext cx="8613794" cy="2514599"/>
        </p:xfrm>
        <a:graphic>
          <a:graphicData uri="http://schemas.openxmlformats.org/presentationml/2006/ole">
            <p:oleObj spid="_x0000_s5123" name="CS ChemDraw Drawing" r:id="rId4" imgW="11007647" imgH="3215160" progId="ChemDraw.Document.6.0">
              <p:embed/>
            </p:oleObj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Spin-Orbit Coupling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350" y="1685925"/>
            <a:ext cx="481012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788" y="3766994"/>
            <a:ext cx="41275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497736" y="804863"/>
            <a:ext cx="27999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/>
              <a:t>Quantum Numbers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n   = Principal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l    = </a:t>
            </a:r>
            <a:r>
              <a:rPr lang="en-US" sz="2000" dirty="0" smtClean="0"/>
              <a:t> Angular</a:t>
            </a: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2000" dirty="0"/>
              <a:t>m</a:t>
            </a:r>
            <a:r>
              <a:rPr lang="en-US" sz="2000" baseline="-25000" dirty="0"/>
              <a:t>l  </a:t>
            </a:r>
            <a:r>
              <a:rPr lang="en-US" sz="2000" dirty="0"/>
              <a:t>= </a:t>
            </a:r>
            <a:r>
              <a:rPr lang="en-US" sz="2000" dirty="0" smtClean="0"/>
              <a:t>Magnetic</a:t>
            </a: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2000" dirty="0"/>
              <a:t>m</a:t>
            </a:r>
            <a:r>
              <a:rPr lang="en-US" sz="2000" baseline="-25000" dirty="0"/>
              <a:t>s</a:t>
            </a:r>
            <a:r>
              <a:rPr lang="en-US" sz="2000" dirty="0"/>
              <a:t> = </a:t>
            </a:r>
            <a:r>
              <a:rPr lang="en-US" sz="2000" dirty="0" smtClean="0"/>
              <a:t>Electron spin</a:t>
            </a:r>
            <a:endParaRPr lang="en-US" sz="2000" dirty="0"/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456461" y="2241550"/>
            <a:ext cx="2194428" cy="8731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473922" y="3314700"/>
            <a:ext cx="2333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u="sng" dirty="0"/>
              <a:t>Heavy Atoms</a:t>
            </a:r>
          </a:p>
          <a:p>
            <a:r>
              <a:rPr lang="en-US" sz="2400" dirty="0"/>
              <a:t>        Pt, </a:t>
            </a:r>
            <a:r>
              <a:rPr lang="en-US" sz="2400" dirty="0" err="1"/>
              <a:t>Ir</a:t>
            </a:r>
            <a:r>
              <a:rPr lang="en-US" sz="2400" dirty="0"/>
              <a:t>, I...</a:t>
            </a:r>
          </a:p>
        </p:txBody>
      </p:sp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4506913" y="6545590"/>
            <a:ext cx="35512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/>
              <a:t>Nicholas J. Turro, Principles of Molecular Photochemistry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Spin-Orbit Coupling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2" name="Picture 10" descr="http://www.lsa.umich.edu/physics/demolab/controls/imagedemosm.aspx?picid=7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4406900"/>
            <a:ext cx="1446165" cy="198104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6391245"/>
            <a:ext cx="3695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Rotating Chair and Bicycle Wheel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9" grpId="0"/>
      <p:bldP spid="26932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186" y="4116988"/>
            <a:ext cx="1552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9428" y="4145130"/>
            <a:ext cx="1600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6016" y="979317"/>
            <a:ext cx="1590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613" y="1007026"/>
            <a:ext cx="15430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4635" y="1019148"/>
            <a:ext cx="1590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0557" y="967195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Interaction of Incident Light with Matter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105175" y="2367105"/>
            <a:ext cx="251249" cy="1749656"/>
            <a:chOff x="3004911" y="1066141"/>
            <a:chExt cx="251249" cy="1749656"/>
          </a:xfrm>
        </p:grpSpPr>
        <p:graphicFrame>
          <p:nvGraphicFramePr>
            <p:cNvPr id="41" name="Object 8"/>
            <p:cNvGraphicFramePr>
              <a:graphicFrameLocks noChangeAspect="1"/>
            </p:cNvGraphicFramePr>
            <p:nvPr/>
          </p:nvGraphicFramePr>
          <p:xfrm>
            <a:off x="3028566" y="1066141"/>
            <a:ext cx="227594" cy="1740945"/>
          </p:xfrm>
          <a:graphic>
            <a:graphicData uri="http://schemas.openxmlformats.org/presentationml/2006/ole">
              <p:oleObj spid="_x0000_s6150" name="CS ChemDraw Drawing" r:id="rId3" imgW="118318" imgH="688500" progId="ChemDraw.Document.6.0">
                <p:embed/>
              </p:oleObj>
            </a:graphicData>
          </a:graphic>
        </p:graphicFrame>
        <p:sp>
          <p:nvSpPr>
            <p:cNvPr id="42" name="Isosceles Triangle 41"/>
            <p:cNvSpPr/>
            <p:nvPr/>
          </p:nvSpPr>
          <p:spPr>
            <a:xfrm rot="10800000">
              <a:off x="3004911" y="2659680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769112" y="2230235"/>
            <a:ext cx="579864" cy="85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>
                <a:solidFill>
                  <a:schemeClr val="tx2"/>
                </a:solidFill>
              </a:rPr>
              <a:t>Jablonski</a:t>
            </a:r>
            <a:r>
              <a:rPr lang="en-US" sz="3200" b="1" u="sng" dirty="0">
                <a:solidFill>
                  <a:schemeClr val="tx2"/>
                </a:solidFill>
              </a:rPr>
              <a:t> Diagram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12377" y="1853874"/>
            <a:ext cx="307648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  <a:p>
            <a:pPr algn="ctr"/>
            <a:r>
              <a:rPr lang="en-US" sz="24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4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decay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Intersystem Crossing</a:t>
            </a:r>
          </a:p>
          <a:p>
            <a:pPr algn="ctr"/>
            <a:r>
              <a:rPr lang="en-US" sz="24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Phosphorescence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665006" y="4139696"/>
            <a:ext cx="33865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1588806" y="2377802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207806" y="3987296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209663" y="207300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593459" y="1916854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214315" y="170126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95713" y="1951450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93077" y="1947734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766590" y="2423529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ine 4"/>
          <p:cNvSpPr>
            <a:spLocks noChangeShapeType="1"/>
          </p:cNvSpPr>
          <p:nvPr/>
        </p:nvSpPr>
        <p:spPr bwMode="auto">
          <a:xfrm flipV="1">
            <a:off x="1133911" y="1628787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23042" y="2793626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313547" y="2348519"/>
            <a:ext cx="240101" cy="1771959"/>
            <a:chOff x="2904550" y="1724063"/>
            <a:chExt cx="240101" cy="1771959"/>
          </a:xfrm>
        </p:grpSpPr>
        <p:graphicFrame>
          <p:nvGraphicFramePr>
            <p:cNvPr id="7" name="Object 8"/>
            <p:cNvGraphicFramePr>
              <a:graphicFrameLocks noChangeAspect="1"/>
            </p:cNvGraphicFramePr>
            <p:nvPr/>
          </p:nvGraphicFramePr>
          <p:xfrm>
            <a:off x="2917057" y="1724063"/>
            <a:ext cx="227594" cy="1740945"/>
          </p:xfrm>
          <a:graphic>
            <a:graphicData uri="http://schemas.openxmlformats.org/presentationml/2006/ole">
              <p:oleObj spid="_x0000_s6148" name="CS ChemDraw Drawing" r:id="rId4" imgW="118318" imgH="688500" progId="ChemDraw.Document.6.0">
                <p:embed/>
              </p:oleObj>
            </a:graphicData>
          </a:graphic>
        </p:graphicFrame>
        <p:sp>
          <p:nvSpPr>
            <p:cNvPr id="23" name="Isosceles Triangle 22"/>
            <p:cNvSpPr/>
            <p:nvPr/>
          </p:nvSpPr>
          <p:spPr>
            <a:xfrm rot="10800000">
              <a:off x="2904550" y="3339905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3491947" y="3054309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3496600" y="2593361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065260" y="2849869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T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069912" y="240007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T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3137213" y="2401217"/>
            <a:ext cx="341964" cy="65420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658577" y="3077735"/>
            <a:ext cx="0" cy="1048208"/>
          </a:xfrm>
          <a:prstGeom prst="straightConnector1">
            <a:avLst/>
          </a:prstGeom>
          <a:ln w="28575">
            <a:solidFill>
              <a:srgbClr val="00CC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754250" y="3100031"/>
            <a:ext cx="0" cy="99988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4315" y="741132"/>
            <a:ext cx="48275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5977" y="6381750"/>
            <a:ext cx="38338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/>
              <a:t>Nicholas J. Turro, Principles of Molecular Photochemistry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Jablonski</a:t>
            </a:r>
            <a:r>
              <a:rPr lang="en-US" sz="3200" b="1" u="sng" dirty="0" smtClean="0">
                <a:solidFill>
                  <a:schemeClr val="tx2"/>
                </a:solidFill>
              </a:rPr>
              <a:t> Diagram of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Anthracene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5748" y="2359651"/>
            <a:ext cx="3147796" cy="33419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Electron transfer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TICT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ESIPT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Photochemical</a:t>
            </a:r>
          </a:p>
          <a:p>
            <a:pPr lvl="1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71448" y="3938538"/>
            <a:ext cx="307648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  <a:p>
            <a:pPr algn="ctr"/>
            <a:r>
              <a:rPr lang="en-US" sz="24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4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4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decay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Intersystem Crossing</a:t>
            </a:r>
          </a:p>
          <a:p>
            <a:pPr algn="ctr"/>
            <a:r>
              <a:rPr lang="en-US" sz="24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Phosphorescence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Other Processes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88871" y="1834851"/>
            <a:ext cx="251249" cy="1749656"/>
            <a:chOff x="3004911" y="1066141"/>
            <a:chExt cx="251249" cy="1749656"/>
          </a:xfrm>
        </p:grpSpPr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3028566" y="1066141"/>
            <a:ext cx="227594" cy="1740945"/>
          </p:xfrm>
          <a:graphic>
            <a:graphicData uri="http://schemas.openxmlformats.org/presentationml/2006/ole">
              <p:oleObj spid="_x0000_s145409" name="CS ChemDraw Drawing" r:id="rId3" imgW="118318" imgH="688500" progId="ChemDraw.Document.6.0">
                <p:embed/>
              </p:oleObj>
            </a:graphicData>
          </a:graphic>
        </p:graphicFrame>
        <p:sp>
          <p:nvSpPr>
            <p:cNvPr id="11" name="Isosceles Triangle 10"/>
            <p:cNvSpPr/>
            <p:nvPr/>
          </p:nvSpPr>
          <p:spPr>
            <a:xfrm rot="10800000">
              <a:off x="3004911" y="2659680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552808" y="1697981"/>
            <a:ext cx="579864" cy="85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448702" y="3607442"/>
            <a:ext cx="33865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1372502" y="1845548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91502" y="3455042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993359" y="1540748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1377155" y="1384600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98011" y="1169008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679409" y="1419196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976773" y="1415480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50286" y="1891275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ine 4"/>
          <p:cNvSpPr>
            <a:spLocks noChangeShapeType="1"/>
          </p:cNvSpPr>
          <p:nvPr/>
        </p:nvSpPr>
        <p:spPr bwMode="auto">
          <a:xfrm flipV="1">
            <a:off x="917607" y="1096533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738" y="2261372"/>
            <a:ext cx="10091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/>
              <a:t>Energy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097243" y="1816265"/>
            <a:ext cx="240101" cy="1771959"/>
            <a:chOff x="2904550" y="1724063"/>
            <a:chExt cx="240101" cy="1771959"/>
          </a:xfrm>
        </p:grpSpPr>
        <p:graphicFrame>
          <p:nvGraphicFramePr>
            <p:cNvPr id="25" name="Object 8"/>
            <p:cNvGraphicFramePr>
              <a:graphicFrameLocks noChangeAspect="1"/>
            </p:cNvGraphicFramePr>
            <p:nvPr/>
          </p:nvGraphicFramePr>
          <p:xfrm>
            <a:off x="2917057" y="1724063"/>
            <a:ext cx="227594" cy="1740945"/>
          </p:xfrm>
          <a:graphic>
            <a:graphicData uri="http://schemas.openxmlformats.org/presentationml/2006/ole">
              <p:oleObj spid="_x0000_s145410" name="CS ChemDraw Drawing" r:id="rId4" imgW="118318" imgH="688500" progId="ChemDraw.Document.6.0">
                <p:embed/>
              </p:oleObj>
            </a:graphicData>
          </a:graphic>
        </p:graphicFrame>
        <p:sp>
          <p:nvSpPr>
            <p:cNvPr id="26" name="Isosceles Triangle 25"/>
            <p:cNvSpPr/>
            <p:nvPr/>
          </p:nvSpPr>
          <p:spPr>
            <a:xfrm rot="10800000">
              <a:off x="2904550" y="3339905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3275643" y="2522055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>
            <a:off x="3280296" y="2061107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4848956" y="2317615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T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853608" y="1867818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T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920909" y="1868963"/>
            <a:ext cx="341964" cy="65420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442273" y="2545481"/>
            <a:ext cx="0" cy="1048208"/>
          </a:xfrm>
          <a:prstGeom prst="straightConnector1">
            <a:avLst/>
          </a:prstGeom>
          <a:ln w="28575">
            <a:solidFill>
              <a:srgbClr val="00CC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537946" y="2567777"/>
            <a:ext cx="0" cy="99988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F887-BAD1-4F2F-8066-ED1A58C0C8E5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Excited State Electron Transfer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54050" y="1254894"/>
          <a:ext cx="1509488" cy="1737305"/>
        </p:xfrm>
        <a:graphic>
          <a:graphicData uri="http://schemas.openxmlformats.org/presentationml/2006/ole">
            <p:oleObj spid="_x0000_s149506" name="CS ChemDraw Drawing" r:id="rId4" imgW="1462770" imgH="1682100" progId="ChemDraw.Document.6.0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186899" y="1549813"/>
            <a:ext cx="74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h</a:t>
            </a:r>
            <a:r>
              <a:rPr lang="en-US" sz="2400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endParaRPr lang="en-US" sz="24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3" name="Freeform 97"/>
          <p:cNvSpPr>
            <a:spLocks noChangeAspect="1"/>
          </p:cNvSpPr>
          <p:nvPr/>
        </p:nvSpPr>
        <p:spPr bwMode="auto">
          <a:xfrm rot="1160176" flipH="1">
            <a:off x="354603" y="2001785"/>
            <a:ext cx="917696" cy="128117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0000FF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34957" y="2123004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9508" name="Object 4"/>
          <p:cNvGraphicFramePr>
            <a:graphicFrameLocks noChangeAspect="1"/>
          </p:cNvGraphicFramePr>
          <p:nvPr/>
        </p:nvGraphicFramePr>
        <p:xfrm>
          <a:off x="3032062" y="1278789"/>
          <a:ext cx="1581150" cy="1684337"/>
        </p:xfrm>
        <a:graphic>
          <a:graphicData uri="http://schemas.openxmlformats.org/presentationml/2006/ole">
            <p:oleObj spid="_x0000_s149508" name="CS ChemDraw Drawing" r:id="rId5" imgW="1581358" imgH="1683720" progId="ChemDraw.Document.6.0">
              <p:embed/>
            </p:oleObj>
          </a:graphicData>
        </a:graphic>
      </p:graphicFrame>
      <p:sp>
        <p:nvSpPr>
          <p:cNvPr id="24" name="Arc 23"/>
          <p:cNvSpPr/>
          <p:nvPr/>
        </p:nvSpPr>
        <p:spPr>
          <a:xfrm>
            <a:off x="1579408" y="1790910"/>
            <a:ext cx="725714" cy="1016000"/>
          </a:xfrm>
          <a:prstGeom prst="arc">
            <a:avLst>
              <a:gd name="adj1" fmla="val 13440676"/>
              <a:gd name="adj2" fmla="val 17211802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8437" y="1529652"/>
            <a:ext cx="4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>
            <a:off x="4281870" y="1600201"/>
            <a:ext cx="1007095" cy="698866"/>
          </a:xfrm>
          <a:prstGeom prst="arc">
            <a:avLst>
              <a:gd name="adj1" fmla="val 10643288"/>
              <a:gd name="adj2" fmla="val 21494893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2352" y="1285717"/>
            <a:ext cx="3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23733" y="1845790"/>
            <a:ext cx="4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+</a:t>
            </a:r>
            <a:endParaRPr lang="en-US" sz="2800" b="1" dirty="0"/>
          </a:p>
        </p:txBody>
      </p:sp>
      <p:sp>
        <p:nvSpPr>
          <p:cNvPr id="29" name="Rectangle 28"/>
          <p:cNvSpPr/>
          <p:nvPr/>
        </p:nvSpPr>
        <p:spPr>
          <a:xfrm>
            <a:off x="5104548" y="1841562"/>
            <a:ext cx="402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48766" y="2119540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219880" y="1827805"/>
            <a:ext cx="2114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/>
              <a:t>Ru</a:t>
            </a:r>
            <a:r>
              <a:rPr lang="en-US" sz="2000" b="1" baseline="30000" dirty="0" err="1" smtClean="0"/>
              <a:t>III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bpy</a:t>
            </a:r>
            <a:r>
              <a:rPr lang="en-US" sz="2000" b="1" dirty="0" smtClean="0"/>
              <a:t>)</a:t>
            </a:r>
            <a:r>
              <a:rPr lang="en-US" sz="2000" b="1" baseline="-25000" dirty="0" smtClean="0"/>
              <a:t>3</a:t>
            </a:r>
            <a:r>
              <a:rPr lang="en-US" sz="2800" b="1" dirty="0" smtClean="0"/>
              <a:t>  +</a:t>
            </a:r>
            <a:r>
              <a:rPr lang="en-US" sz="2800" b="1" dirty="0" smtClean="0">
                <a:solidFill>
                  <a:srgbClr val="FF0000"/>
                </a:solidFill>
              </a:rPr>
              <a:t>  A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graphicFrame>
        <p:nvGraphicFramePr>
          <p:cNvPr id="149509" name="Object 5"/>
          <p:cNvGraphicFramePr>
            <a:graphicFrameLocks noChangeAspect="1"/>
          </p:cNvGraphicFramePr>
          <p:nvPr/>
        </p:nvGraphicFramePr>
        <p:xfrm>
          <a:off x="1264222" y="3997191"/>
          <a:ext cx="646780" cy="1488882"/>
        </p:xfrm>
        <a:graphic>
          <a:graphicData uri="http://schemas.openxmlformats.org/presentationml/2006/ole">
            <p:oleObj spid="_x0000_s149509" name="CS ChemDraw Drawing" r:id="rId6" imgW="877392" imgH="2020410" progId="ChemDraw.Document.6.0">
              <p:embed/>
            </p:oleObj>
          </a:graphicData>
        </a:graphic>
      </p:graphicFrame>
      <p:graphicFrame>
        <p:nvGraphicFramePr>
          <p:cNvPr id="149510" name="Object 6"/>
          <p:cNvGraphicFramePr>
            <a:graphicFrameLocks noChangeAspect="1"/>
          </p:cNvGraphicFramePr>
          <p:nvPr/>
        </p:nvGraphicFramePr>
        <p:xfrm>
          <a:off x="3468177" y="3818379"/>
          <a:ext cx="646781" cy="1539175"/>
        </p:xfrm>
        <a:graphic>
          <a:graphicData uri="http://schemas.openxmlformats.org/presentationml/2006/ole">
            <p:oleObj spid="_x0000_s149510" name="CS ChemDraw Drawing" r:id="rId7" imgW="877392" imgH="2089260" progId="ChemDraw.Document.6.0">
              <p:embed/>
            </p:oleObj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283850" y="4595928"/>
            <a:ext cx="38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+</a:t>
            </a:r>
            <a:endParaRPr lang="en-US" sz="2800" b="1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400321" y="4977049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261892" y="4619758"/>
            <a:ext cx="74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h</a:t>
            </a:r>
            <a:r>
              <a:rPr lang="en-US" sz="2000" dirty="0" err="1" smtClean="0">
                <a:latin typeface="Symbol" pitchFamily="18" charset="2"/>
              </a:rPr>
              <a:t>n</a:t>
            </a:r>
            <a:endParaRPr lang="en-US" sz="2000" dirty="0">
              <a:latin typeface="Symbol" pitchFamily="18" charset="2"/>
            </a:endParaRPr>
          </a:p>
        </p:txBody>
      </p:sp>
      <p:graphicFrame>
        <p:nvGraphicFramePr>
          <p:cNvPr id="149511" name="Object 7"/>
          <p:cNvGraphicFramePr>
            <a:graphicFrameLocks noChangeAspect="1"/>
          </p:cNvGraphicFramePr>
          <p:nvPr/>
        </p:nvGraphicFramePr>
        <p:xfrm>
          <a:off x="4771447" y="4438373"/>
          <a:ext cx="639763" cy="1313444"/>
        </p:xfrm>
        <a:graphic>
          <a:graphicData uri="http://schemas.openxmlformats.org/presentationml/2006/ole">
            <p:oleObj spid="_x0000_s149511" name="CS ChemDraw Drawing" r:id="rId8" imgW="868207" imgH="1782540" progId="ChemDraw.Document.6.0">
              <p:embed/>
            </p:oleObj>
          </a:graphicData>
        </a:graphic>
      </p:graphicFrame>
      <p:sp>
        <p:nvSpPr>
          <p:cNvPr id="38" name="Arc 37"/>
          <p:cNvSpPr/>
          <p:nvPr/>
        </p:nvSpPr>
        <p:spPr>
          <a:xfrm rot="1120433">
            <a:off x="3633634" y="3934356"/>
            <a:ext cx="1416345" cy="698866"/>
          </a:xfrm>
          <a:prstGeom prst="arc">
            <a:avLst>
              <a:gd name="adj1" fmla="val 11442479"/>
              <a:gd name="adj2" fmla="val 21166158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27165" y="3589043"/>
            <a:ext cx="3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538930" y="4981664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9512" name="Object 8"/>
          <p:cNvGraphicFramePr>
            <a:graphicFrameLocks noChangeAspect="1"/>
          </p:cNvGraphicFramePr>
          <p:nvPr/>
        </p:nvGraphicFramePr>
        <p:xfrm>
          <a:off x="7704132" y="4256963"/>
          <a:ext cx="639763" cy="1490051"/>
        </p:xfrm>
        <a:graphic>
          <a:graphicData uri="http://schemas.openxmlformats.org/presentationml/2006/ole">
            <p:oleObj spid="_x0000_s149512" name="CS ChemDraw Drawing" r:id="rId9" imgW="868207" imgH="2021760" progId="ChemDraw.Document.6.0">
              <p:embed/>
            </p:oleObj>
          </a:graphicData>
        </a:graphic>
      </p:graphicFrame>
      <p:graphicFrame>
        <p:nvGraphicFramePr>
          <p:cNvPr id="149513" name="Object 9"/>
          <p:cNvGraphicFramePr>
            <a:graphicFrameLocks noChangeAspect="1"/>
          </p:cNvGraphicFramePr>
          <p:nvPr/>
        </p:nvGraphicFramePr>
        <p:xfrm>
          <a:off x="6449425" y="3984631"/>
          <a:ext cx="646781" cy="1370754"/>
        </p:xfrm>
        <a:graphic>
          <a:graphicData uri="http://schemas.openxmlformats.org/presentationml/2006/ole">
            <p:oleObj spid="_x0000_s149513" name="CS ChemDraw Drawing" r:id="rId10" imgW="877392" imgH="1860570" progId="ChemDraw.Document.6.0">
              <p:embed/>
            </p:oleObj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7283359" y="4893808"/>
            <a:ext cx="4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+</a:t>
            </a:r>
            <a:endParaRPr lang="en-US" sz="28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914394" y="5704619"/>
            <a:ext cx="1307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Ru</a:t>
            </a:r>
            <a:r>
              <a:rPr lang="en-US" sz="2000" baseline="30000" dirty="0" err="1" smtClean="0"/>
              <a:t>II</a:t>
            </a:r>
            <a:r>
              <a:rPr lang="en-US" sz="2000" dirty="0" smtClean="0"/>
              <a:t>(</a:t>
            </a:r>
            <a:r>
              <a:rPr lang="en-US" sz="2000" dirty="0" err="1" smtClean="0"/>
              <a:t>bpy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3</a:t>
            </a:r>
            <a:endParaRPr lang="en-US" sz="2000" baseline="-25000" dirty="0"/>
          </a:p>
        </p:txBody>
      </p:sp>
      <p:sp>
        <p:nvSpPr>
          <p:cNvPr id="45" name="TextBox 44"/>
          <p:cNvSpPr txBox="1"/>
          <p:nvPr/>
        </p:nvSpPr>
        <p:spPr>
          <a:xfrm>
            <a:off x="3103412" y="5700207"/>
            <a:ext cx="1478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</a:t>
            </a:r>
            <a:r>
              <a:rPr lang="en-US" sz="2000" dirty="0" err="1" smtClean="0"/>
              <a:t>Ru</a:t>
            </a:r>
            <a:r>
              <a:rPr lang="en-US" sz="2000" baseline="30000" dirty="0" err="1" smtClean="0"/>
              <a:t>II</a:t>
            </a:r>
            <a:r>
              <a:rPr lang="en-US" sz="2000" dirty="0" smtClean="0"/>
              <a:t>(</a:t>
            </a:r>
            <a:r>
              <a:rPr lang="en-US" sz="2000" dirty="0" err="1" smtClean="0"/>
              <a:t>bpy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]*</a:t>
            </a:r>
            <a:endParaRPr lang="en-US" sz="2000" dirty="0"/>
          </a:p>
        </p:txBody>
      </p:sp>
      <p:sp>
        <p:nvSpPr>
          <p:cNvPr id="46" name="Rectangle 45"/>
          <p:cNvSpPr/>
          <p:nvPr/>
        </p:nvSpPr>
        <p:spPr>
          <a:xfrm>
            <a:off x="4905520" y="5697835"/>
            <a:ext cx="358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23258" y="5700207"/>
            <a:ext cx="1478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Ru</a:t>
            </a:r>
            <a:r>
              <a:rPr lang="en-US" sz="2000" baseline="30000" dirty="0" err="1" smtClean="0"/>
              <a:t>III</a:t>
            </a:r>
            <a:r>
              <a:rPr lang="en-US" sz="2000" dirty="0" smtClean="0"/>
              <a:t>(</a:t>
            </a:r>
            <a:r>
              <a:rPr lang="en-US" sz="2000" dirty="0" err="1" smtClean="0"/>
              <a:t>bpy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3</a:t>
            </a:r>
            <a:endParaRPr lang="en-US" sz="2000" dirty="0"/>
          </a:p>
        </p:txBody>
      </p:sp>
      <p:sp>
        <p:nvSpPr>
          <p:cNvPr id="48" name="Rectangle 47"/>
          <p:cNvSpPr/>
          <p:nvPr/>
        </p:nvSpPr>
        <p:spPr>
          <a:xfrm>
            <a:off x="7801120" y="5697835"/>
            <a:ext cx="415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1" grpId="0"/>
      <p:bldP spid="34" grpId="0"/>
      <p:bldP spid="36" grpId="0"/>
      <p:bldP spid="38" grpId="0" animBg="1"/>
      <p:bldP spid="39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50530" name="Picture 2" descr="http://plantphys.info/plant_physiology/images/psystemzschem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356" y="1505239"/>
            <a:ext cx="6473825" cy="486071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15870" y="878275"/>
            <a:ext cx="2071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Photosynthesis</a:t>
            </a:r>
            <a:endParaRPr lang="en-US" sz="2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Excited State Electron Transfer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625" y="1397063"/>
            <a:ext cx="4734828" cy="498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626430" y="6488668"/>
            <a:ext cx="5943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Nicewicz</a:t>
            </a:r>
            <a:r>
              <a:rPr lang="fr-FR" dirty="0" smtClean="0"/>
              <a:t>, D. A.; </a:t>
            </a:r>
            <a:r>
              <a:rPr lang="fr-FR" dirty="0" err="1" smtClean="0"/>
              <a:t>MacMillan</a:t>
            </a:r>
            <a:r>
              <a:rPr lang="fr-FR" dirty="0" smtClean="0"/>
              <a:t>, D. W. C. </a:t>
            </a:r>
            <a:r>
              <a:rPr lang="fr-FR" i="1" dirty="0" smtClean="0"/>
              <a:t>Science </a:t>
            </a:r>
            <a:r>
              <a:rPr lang="fr-FR" b="1" dirty="0" smtClean="0"/>
              <a:t>2008</a:t>
            </a:r>
            <a:r>
              <a:rPr lang="fr-FR" dirty="0" smtClean="0"/>
              <a:t>,</a:t>
            </a:r>
            <a:r>
              <a:rPr lang="fr-FR" b="1" dirty="0" smtClean="0"/>
              <a:t> </a:t>
            </a:r>
            <a:r>
              <a:rPr lang="fr-FR" dirty="0" smtClean="0"/>
              <a:t>322, 77-80.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6438" y="815929"/>
            <a:ext cx="5233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Photocatalytic</a:t>
            </a:r>
            <a:r>
              <a:rPr lang="en-US" sz="2400" dirty="0" smtClean="0"/>
              <a:t> </a:t>
            </a:r>
            <a:r>
              <a:rPr lang="el-GR" sz="2400" dirty="0" smtClean="0"/>
              <a:t>α-</a:t>
            </a:r>
            <a:r>
              <a:rPr lang="en-US" sz="2400" dirty="0" smtClean="0"/>
              <a:t>alkylation of </a:t>
            </a:r>
            <a:r>
              <a:rPr lang="en-US" sz="2400" dirty="0" err="1" smtClean="0"/>
              <a:t>aldehydes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Excited State Electron Transfer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Excited State Structural Change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4385" name="Object 1"/>
          <p:cNvGraphicFramePr>
            <a:graphicFrameLocks noChangeAspect="1"/>
          </p:cNvGraphicFramePr>
          <p:nvPr/>
        </p:nvGraphicFramePr>
        <p:xfrm>
          <a:off x="2738582" y="1363608"/>
          <a:ext cx="4083627" cy="2206680"/>
        </p:xfrm>
        <a:graphic>
          <a:graphicData uri="http://schemas.openxmlformats.org/presentationml/2006/ole">
            <p:oleObj spid="_x0000_s144385" name="CS ChemDraw Drawing" r:id="rId3" imgW="3763963" imgH="2035612" progId="ChemDraw.Document.6.0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2791706" y="898295"/>
            <a:ext cx="4260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/>
              <a:t>Twisted </a:t>
            </a:r>
            <a:r>
              <a:rPr lang="en-US" sz="2000" u="sng" dirty="0" err="1" smtClean="0"/>
              <a:t>Intramolecular</a:t>
            </a:r>
            <a:r>
              <a:rPr lang="en-US" sz="2000" u="sng" dirty="0" smtClean="0"/>
              <a:t> Charge Transfer</a:t>
            </a:r>
            <a:endParaRPr lang="en-US" sz="2000" u="sng" dirty="0"/>
          </a:p>
        </p:txBody>
      </p:sp>
      <p:pic>
        <p:nvPicPr>
          <p:cNvPr id="144388" name="Picture 4" descr="http://www.differ.nl/users/gielberden/figures/DMABN_stru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260" y="3801914"/>
            <a:ext cx="2735540" cy="2852945"/>
          </a:xfrm>
          <a:prstGeom prst="rect">
            <a:avLst/>
          </a:prstGeom>
          <a:noFill/>
        </p:spPr>
      </p:pic>
      <p:graphicFrame>
        <p:nvGraphicFramePr>
          <p:cNvPr id="144389" name="Object 5"/>
          <p:cNvGraphicFramePr>
            <a:graphicFrameLocks noChangeAspect="1"/>
          </p:cNvGraphicFramePr>
          <p:nvPr/>
        </p:nvGraphicFramePr>
        <p:xfrm>
          <a:off x="2313852" y="3974227"/>
          <a:ext cx="848448" cy="2153753"/>
        </p:xfrm>
        <a:graphic>
          <a:graphicData uri="http://schemas.openxmlformats.org/presentationml/2006/ole">
            <p:oleObj spid="_x0000_s144389" name="CS ChemDraw Drawing" r:id="rId5" imgW="722065" imgH="1833030" progId="ChemDraw.Document.6.0">
              <p:embed/>
            </p:oleObj>
          </a:graphicData>
        </a:graphic>
      </p:graphicFrame>
      <p:sp>
        <p:nvSpPr>
          <p:cNvPr id="12" name="Arc 11"/>
          <p:cNvSpPr/>
          <p:nvPr/>
        </p:nvSpPr>
        <p:spPr>
          <a:xfrm>
            <a:off x="2880252" y="1437406"/>
            <a:ext cx="1007095" cy="698866"/>
          </a:xfrm>
          <a:prstGeom prst="arc">
            <a:avLst>
              <a:gd name="adj1" fmla="val 11993617"/>
              <a:gd name="adj2" fmla="val 20317329"/>
            </a:avLst>
          </a:prstGeom>
          <a:ln w="28575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1126" y="1122923"/>
            <a:ext cx="3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9901" y="4797339"/>
            <a:ext cx="58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rot="16200000">
            <a:off x="1770953" y="4469366"/>
            <a:ext cx="1699171" cy="1117037"/>
          </a:xfrm>
          <a:prstGeom prst="arc">
            <a:avLst>
              <a:gd name="adj1" fmla="val 11405578"/>
              <a:gd name="adj2" fmla="val 21108615"/>
            </a:avLst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9255" y="6487877"/>
            <a:ext cx="3455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dirty="0" smtClean="0"/>
              <a:t>Pratt et al. </a:t>
            </a:r>
            <a:r>
              <a:rPr lang="de-DE" sz="1400" i="1" dirty="0" smtClean="0"/>
              <a:t>J. Chem. Phys</a:t>
            </a:r>
            <a:r>
              <a:rPr lang="de-DE" sz="1400" dirty="0" smtClean="0"/>
              <a:t>. </a:t>
            </a:r>
            <a:r>
              <a:rPr lang="de-DE" sz="1400" b="1" dirty="0" smtClean="0"/>
              <a:t>2005</a:t>
            </a:r>
            <a:r>
              <a:rPr lang="de-DE" sz="1400" dirty="0" smtClean="0"/>
              <a:t>, 122, 084309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57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550151" y="3704266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50151" y="1875466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74151" y="3475666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74151" y="2104066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83551" y="1875466"/>
            <a:ext cx="990600" cy="22860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35951" y="163549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ESIPT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2918" y="2643634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reverse proton transfer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83551" y="3475666"/>
            <a:ext cx="990600" cy="22860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54951" y="1875466"/>
            <a:ext cx="0" cy="1828800"/>
          </a:xfrm>
          <a:prstGeom prst="straightConnector1">
            <a:avLst/>
          </a:prstGeom>
          <a:ln w="25400">
            <a:solidFill>
              <a:srgbClr val="7030A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69076" y="2524648"/>
            <a:ext cx="1447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absorption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302751" y="2104066"/>
            <a:ext cx="0" cy="1371600"/>
          </a:xfrm>
          <a:prstGeom prst="straightConnector1">
            <a:avLst/>
          </a:prstGeom>
          <a:ln w="25400">
            <a:solidFill>
              <a:srgbClr val="008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97976" y="2523613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emission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43312" y="3188548"/>
            <a:ext cx="1480320" cy="895722"/>
            <a:chOff x="3187373" y="3086948"/>
            <a:chExt cx="1480320" cy="895722"/>
          </a:xfrm>
        </p:grpSpPr>
        <p:graphicFrame>
          <p:nvGraphicFramePr>
            <p:cNvPr id="18" name="Object 18"/>
            <p:cNvGraphicFramePr>
              <a:graphicFrameLocks noChangeAspect="1"/>
            </p:cNvGraphicFramePr>
            <p:nvPr/>
          </p:nvGraphicFramePr>
          <p:xfrm>
            <a:off x="3268644" y="3086948"/>
            <a:ext cx="1399049" cy="793934"/>
          </p:xfrm>
          <a:graphic>
            <a:graphicData uri="http://schemas.openxmlformats.org/presentationml/2006/ole">
              <p:oleObj spid="_x0000_s187394" name="CS ChemDraw Drawing" r:id="rId3" imgW="1968459" imgH="1118340" progId="ChemDraw.Document.6.0">
                <p:embed/>
              </p:oleObj>
            </a:graphicData>
          </a:graphic>
        </p:graphicFrame>
        <p:sp>
          <p:nvSpPr>
            <p:cNvPr id="19" name="Oval 18"/>
            <p:cNvSpPr/>
            <p:nvPr/>
          </p:nvSpPr>
          <p:spPr>
            <a:xfrm>
              <a:off x="3187373" y="3251150"/>
              <a:ext cx="731520" cy="73152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28147" y="1344976"/>
            <a:ext cx="1458361" cy="900864"/>
            <a:chOff x="3272208" y="1243376"/>
            <a:chExt cx="1458361" cy="900864"/>
          </a:xfrm>
        </p:grpSpPr>
        <p:graphicFrame>
          <p:nvGraphicFramePr>
            <p:cNvPr id="21" name="Object 19"/>
            <p:cNvGraphicFramePr>
              <a:graphicFrameLocks noChangeAspect="1"/>
            </p:cNvGraphicFramePr>
            <p:nvPr/>
          </p:nvGraphicFramePr>
          <p:xfrm>
            <a:off x="3272208" y="1243376"/>
            <a:ext cx="1398587" cy="793750"/>
          </p:xfrm>
          <a:graphic>
            <a:graphicData uri="http://schemas.openxmlformats.org/presentationml/2006/ole">
              <p:oleObj spid="_x0000_s187395" name="CS ChemDraw Drawing" r:id="rId4" imgW="1968459" imgH="1118340" progId="ChemDraw.Document.6.0">
                <p:embed/>
              </p:oleObj>
            </a:graphicData>
          </a:graphic>
        </p:graphicFrame>
        <p:sp>
          <p:nvSpPr>
            <p:cNvPr id="22" name="Oval 21"/>
            <p:cNvSpPr/>
            <p:nvPr/>
          </p:nvSpPr>
          <p:spPr>
            <a:xfrm>
              <a:off x="3999049" y="1412720"/>
              <a:ext cx="731520" cy="73152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47060" y="1576459"/>
            <a:ext cx="1486575" cy="896209"/>
            <a:chOff x="6991121" y="1474859"/>
            <a:chExt cx="1486575" cy="896209"/>
          </a:xfrm>
        </p:grpSpPr>
        <p:graphicFrame>
          <p:nvGraphicFramePr>
            <p:cNvPr id="24" name="Object 20"/>
            <p:cNvGraphicFramePr>
              <a:graphicFrameLocks noChangeAspect="1"/>
            </p:cNvGraphicFramePr>
            <p:nvPr/>
          </p:nvGraphicFramePr>
          <p:xfrm>
            <a:off x="6991121" y="1474859"/>
            <a:ext cx="1428709" cy="811138"/>
          </p:xfrm>
          <a:graphic>
            <a:graphicData uri="http://schemas.openxmlformats.org/presentationml/2006/ole">
              <p:oleObj spid="_x0000_s187396" name="CS ChemDraw Drawing" r:id="rId5" imgW="1968729" imgH="1118070" progId="ChemDraw.Document.6.0">
                <p:embed/>
              </p:oleObj>
            </a:graphicData>
          </a:graphic>
        </p:graphicFrame>
        <p:sp>
          <p:nvSpPr>
            <p:cNvPr id="25" name="Oval 24"/>
            <p:cNvSpPr/>
            <p:nvPr/>
          </p:nvSpPr>
          <p:spPr>
            <a:xfrm>
              <a:off x="7746176" y="1639548"/>
              <a:ext cx="731520" cy="73152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86925" y="2954593"/>
            <a:ext cx="1492395" cy="896209"/>
            <a:chOff x="6930986" y="2852993"/>
            <a:chExt cx="1492395" cy="896209"/>
          </a:xfrm>
        </p:grpSpPr>
        <p:graphicFrame>
          <p:nvGraphicFramePr>
            <p:cNvPr id="27" name="Object 20"/>
            <p:cNvGraphicFramePr>
              <a:graphicFrameLocks noChangeAspect="1"/>
            </p:cNvGraphicFramePr>
            <p:nvPr/>
          </p:nvGraphicFramePr>
          <p:xfrm>
            <a:off x="6994672" y="2852993"/>
            <a:ext cx="1428709" cy="811138"/>
          </p:xfrm>
          <a:graphic>
            <a:graphicData uri="http://schemas.openxmlformats.org/presentationml/2006/ole">
              <p:oleObj spid="_x0000_s187397" name="CS ChemDraw Drawing" r:id="rId6" imgW="1968729" imgH="1118070" progId="ChemDraw.Document.6.0">
                <p:embed/>
              </p:oleObj>
            </a:graphicData>
          </a:graphic>
        </p:graphicFrame>
        <p:sp>
          <p:nvSpPr>
            <p:cNvPr id="28" name="Oval 27"/>
            <p:cNvSpPr/>
            <p:nvPr/>
          </p:nvSpPr>
          <p:spPr>
            <a:xfrm>
              <a:off x="6930986" y="3017682"/>
              <a:ext cx="731520" cy="73152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Excited State Structural Change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52493" y="854422"/>
            <a:ext cx="318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 smtClean="0"/>
              <a:t>Excited State Proton Transfer</a:t>
            </a:r>
            <a:endParaRPr lang="en-US" sz="2000" u="sng" dirty="0"/>
          </a:p>
        </p:txBody>
      </p:sp>
      <p:graphicFrame>
        <p:nvGraphicFramePr>
          <p:cNvPr id="187398" name="Object 6"/>
          <p:cNvGraphicFramePr>
            <a:graphicFrameLocks noChangeAspect="1"/>
          </p:cNvGraphicFramePr>
          <p:nvPr/>
        </p:nvGraphicFramePr>
        <p:xfrm>
          <a:off x="2818606" y="4865688"/>
          <a:ext cx="3427413" cy="1390650"/>
        </p:xfrm>
        <a:graphic>
          <a:graphicData uri="http://schemas.openxmlformats.org/presentationml/2006/ole">
            <p:oleObj spid="_x0000_s187398" name="CS ChemDraw Drawing" r:id="rId7" imgW="4263778" imgH="1730970" progId="ChemDraw.Document.6.0">
              <p:embed/>
            </p:oleObj>
          </a:graphicData>
        </a:graphic>
      </p:graphicFrame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0119" y="5088386"/>
            <a:ext cx="300037" cy="103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59816" y="5040040"/>
            <a:ext cx="30047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Photochemical Reactions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6993" y="724620"/>
            <a:ext cx="2797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Photopolymerization</a:t>
            </a:r>
            <a:endParaRPr lang="en-US" sz="2400" dirty="0"/>
          </a:p>
        </p:txBody>
      </p:sp>
      <p:pic>
        <p:nvPicPr>
          <p:cNvPr id="215046" name="Picture 6" descr="Image result for photopolymerization mechani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733" y="1725186"/>
            <a:ext cx="5651833" cy="3274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Photochemical Reactions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157701" name="Picture 5" descr="http://img.tomshardware.com/us/2007/04/25/semiconductor_production_101/photolithograp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1587" y="1365106"/>
            <a:ext cx="4048125" cy="18288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62893" y="724620"/>
            <a:ext cx="2346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Photolithography</a:t>
            </a:r>
            <a:endParaRPr lang="en-US" sz="2400" dirty="0"/>
          </a:p>
        </p:txBody>
      </p:sp>
      <p:pic>
        <p:nvPicPr>
          <p:cNvPr id="7" name="Picture 4" descr="Image result for photolithograph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2673" y="3487158"/>
            <a:ext cx="4416888" cy="3287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350" y="5001722"/>
            <a:ext cx="3096482" cy="181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6016" y="979317"/>
            <a:ext cx="1590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613" y="1007026"/>
            <a:ext cx="15430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4635" y="1019148"/>
            <a:ext cx="1590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0557" y="967195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18572" y="3006433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Rainbows</a:t>
            </a:r>
          </a:p>
          <a:p>
            <a:pPr algn="ctr"/>
            <a:r>
              <a:rPr lang="en-US" dirty="0" smtClean="0"/>
              <a:t>Mirage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8796" y="2999941"/>
            <a:ext cx="170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Moon Light</a:t>
            </a:r>
          </a:p>
          <a:p>
            <a:pPr algn="ctr"/>
            <a:r>
              <a:rPr lang="en-US" dirty="0" smtClean="0"/>
              <a:t>Most solids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297" y="2999068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Sand in Water</a:t>
            </a:r>
          </a:p>
          <a:p>
            <a:pPr algn="ctr"/>
            <a:r>
              <a:rPr lang="en-US" dirty="0" smtClean="0"/>
              <a:t>Sunsets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Interaction of Incident Light with Matter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19" name="Picture 2" descr="Image result for peacock feather colo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3770" y="3773155"/>
            <a:ext cx="2494539" cy="187090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357240" y="3846786"/>
            <a:ext cx="114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DLS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Raman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98472" y="2999073"/>
            <a:ext cx="1565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Two-slit exp</a:t>
            </a:r>
          </a:p>
          <a:p>
            <a:pPr algn="ctr"/>
            <a:r>
              <a:rPr lang="en-US" dirty="0" smtClean="0"/>
              <a:t>Holograms</a:t>
            </a:r>
          </a:p>
          <a:p>
            <a:pPr algn="ctr"/>
            <a:r>
              <a:rPr lang="en-US" dirty="0" smtClean="0"/>
              <a:t>Shadow Blur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Photochemical Reactions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6993" y="724620"/>
            <a:ext cx="2797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Photopolymerization</a:t>
            </a:r>
            <a:endParaRPr lang="en-US" sz="2400" dirty="0"/>
          </a:p>
        </p:txBody>
      </p:sp>
      <p:pic>
        <p:nvPicPr>
          <p:cNvPr id="157707" name="Picture 11" descr="http://geekubator.org/wp-content/uploads/2010/10/2010-10-15_home_made_uv_dlp_3d_pri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11" y="2291129"/>
            <a:ext cx="3724652" cy="2793489"/>
          </a:xfrm>
          <a:prstGeom prst="rect">
            <a:avLst/>
          </a:prstGeom>
          <a:noFill/>
        </p:spPr>
      </p:pic>
      <p:pic>
        <p:nvPicPr>
          <p:cNvPr id="194562" name="Picture 2" descr="This is one of our best prints to date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3" y="2247942"/>
            <a:ext cx="4268787" cy="284789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435934" y="5268314"/>
            <a:ext cx="226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3-D Printers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73" y="1738244"/>
            <a:ext cx="3379627" cy="171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Photochemical Reactions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893" y="724620"/>
            <a:ext cx="2616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Photoisomerization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4547" y="3595688"/>
            <a:ext cx="3955302" cy="2390977"/>
            <a:chOff x="3728925" y="3528811"/>
            <a:chExt cx="4831769" cy="292080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459248" y="3528811"/>
            <a:ext cx="1923293" cy="2296799"/>
          </p:xfrm>
          <a:graphic>
            <a:graphicData uri="http://schemas.openxmlformats.org/presentationml/2006/ole">
              <p:oleObj spid="_x0000_s210947" name="CS ChemDraw Drawing" r:id="rId5" imgW="2354209" imgH="2811510" progId="ChemDraw.Document.6.0">
                <p:embed/>
              </p:oleObj>
            </a:graphicData>
          </a:graphic>
        </p:graphicFrame>
        <p:graphicFrame>
          <p:nvGraphicFramePr>
            <p:cNvPr id="10" name="Object 7"/>
            <p:cNvGraphicFramePr>
              <a:graphicFrameLocks noChangeAspect="1"/>
            </p:cNvGraphicFramePr>
            <p:nvPr/>
          </p:nvGraphicFramePr>
          <p:xfrm>
            <a:off x="3728925" y="3906479"/>
            <a:ext cx="1886263" cy="1904069"/>
          </p:xfrm>
          <a:graphic>
            <a:graphicData uri="http://schemas.openxmlformats.org/presentationml/2006/ole">
              <p:oleObj spid="_x0000_s210948" name="CS ChemDraw Drawing" r:id="rId6" imgW="2354209" imgH="2377080" progId="ChemDraw.Document.6.0">
                <p:embed/>
              </p:oleObj>
            </a:graphicData>
          </a:graphic>
        </p:graphicFrame>
        <p:cxnSp>
          <p:nvCxnSpPr>
            <p:cNvPr id="11" name="Straight Arrow Connector 10"/>
            <p:cNvCxnSpPr/>
            <p:nvPr/>
          </p:nvCxnSpPr>
          <p:spPr>
            <a:xfrm>
              <a:off x="5785830" y="4925353"/>
              <a:ext cx="6096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29847" y="4462718"/>
              <a:ext cx="600042" cy="452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h</a:t>
              </a:r>
              <a:r>
                <a:rPr lang="en-US" sz="1400" dirty="0" err="1" smtClean="0">
                  <a:latin typeface="Symbol" pitchFamily="18" charset="2"/>
                </a:rPr>
                <a:t>n</a:t>
              </a:r>
              <a:endParaRPr lang="en-US" sz="1400" dirty="0">
                <a:latin typeface="Symbol" pitchFamily="18" charset="2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66441" y="5906942"/>
              <a:ext cx="2094459" cy="542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Ground State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26249" y="5906942"/>
              <a:ext cx="2034445" cy="542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Excited State</a:t>
              </a:r>
              <a:endParaRPr lang="en-US" dirty="0"/>
            </a:p>
          </p:txBody>
        </p:sp>
      </p:grpSp>
      <p:pic>
        <p:nvPicPr>
          <p:cNvPr id="210950" name="Picture 6" descr="http://cdn.physorg.com/newman/gfx/news/hires/Cliffffffboard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5013" y="3392488"/>
            <a:ext cx="4499829" cy="2944812"/>
          </a:xfrm>
          <a:prstGeom prst="rect">
            <a:avLst/>
          </a:prstGeom>
          <a:noFill/>
        </p:spPr>
      </p:pic>
      <p:pic>
        <p:nvPicPr>
          <p:cNvPr id="210952" name="Picture 8" descr="http://www.molsci.ucla.edu/source_mat/chem_vis/resources/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9013" y="1216377"/>
            <a:ext cx="4064000" cy="1806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Photochemical Reactions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66093" y="724620"/>
            <a:ext cx="2002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Photoswitches</a:t>
            </a:r>
            <a:endParaRPr lang="en-US" sz="2400" dirty="0"/>
          </a:p>
        </p:txBody>
      </p:sp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4922" y="3758844"/>
            <a:ext cx="5260181" cy="190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962679" y="5706638"/>
            <a:ext cx="51646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i="1" dirty="0" smtClean="0"/>
              <a:t>J. Am. Chem. Soc.</a:t>
            </a:r>
            <a:r>
              <a:rPr lang="de-DE" sz="1600" dirty="0" smtClean="0"/>
              <a:t>, 2013, 135 (16), pp 5974–5977</a:t>
            </a:r>
            <a:endParaRPr lang="en-US" sz="1600" dirty="0"/>
          </a:p>
        </p:txBody>
      </p:sp>
      <p:pic>
        <p:nvPicPr>
          <p:cNvPr id="2119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79" y="1657701"/>
            <a:ext cx="4267200" cy="143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2971" y="1657700"/>
            <a:ext cx="3374130" cy="134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63</a:t>
            </a:fld>
            <a:endParaRPr lang="en-US"/>
          </a:p>
        </p:txBody>
      </p:sp>
      <p:grpSp>
        <p:nvGrpSpPr>
          <p:cNvPr id="2" name="Group 6"/>
          <p:cNvGrpSpPr/>
          <p:nvPr/>
        </p:nvGrpSpPr>
        <p:grpSpPr>
          <a:xfrm>
            <a:off x="5601742" y="1845824"/>
            <a:ext cx="251249" cy="1749656"/>
            <a:chOff x="3004911" y="1066141"/>
            <a:chExt cx="251249" cy="1749656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3028566" y="1066141"/>
            <a:ext cx="227594" cy="1740945"/>
          </p:xfrm>
          <a:graphic>
            <a:graphicData uri="http://schemas.openxmlformats.org/presentationml/2006/ole">
              <p:oleObj spid="_x0000_s155650" name="CS ChemDraw Drawing" r:id="rId4" imgW="118318" imgH="688500" progId="ChemDraw.Document.6.0">
                <p:embed/>
              </p:oleObj>
            </a:graphicData>
          </a:graphic>
        </p:graphicFrame>
        <p:sp>
          <p:nvSpPr>
            <p:cNvPr id="13" name="Isosceles Triangle 12"/>
            <p:cNvSpPr/>
            <p:nvPr/>
          </p:nvSpPr>
          <p:spPr>
            <a:xfrm rot="10800000">
              <a:off x="3004911" y="2659680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265679" y="1708954"/>
            <a:ext cx="579864" cy="85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5189" y="4087329"/>
            <a:ext cx="253306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Processes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Excitation</a:t>
            </a:r>
          </a:p>
          <a:p>
            <a:pPr algn="ctr"/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Fluorescence</a:t>
            </a:r>
          </a:p>
          <a:p>
            <a:pPr algn="ctr"/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Phosphorescence</a:t>
            </a:r>
          </a:p>
          <a:p>
            <a:pPr algn="ctr"/>
            <a:r>
              <a:rPr lang="en-US" sz="20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en-US" sz="20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radiative</a:t>
            </a:r>
            <a:r>
              <a:rPr lang="en-US" sz="20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decay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Internal conversion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Intersystem crossing</a:t>
            </a:r>
          </a:p>
          <a:p>
            <a:pPr algn="ctr"/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Photochemistry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3161573" y="3618415"/>
            <a:ext cx="33865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3085373" y="1856521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704373" y="3414060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0</a:t>
            </a:r>
            <a:endParaRPr lang="en-US" sz="2000" i="0" baseline="-25000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706230" y="155172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3090026" y="1395573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710882" y="117998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S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392280" y="1430169"/>
            <a:ext cx="0" cy="21633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689644" y="1426453"/>
            <a:ext cx="0" cy="416312"/>
          </a:xfrm>
          <a:prstGeom prst="straightConnector1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63157" y="1902248"/>
            <a:ext cx="0" cy="1713560"/>
          </a:xfrm>
          <a:prstGeom prst="straightConnector1">
            <a:avLst/>
          </a:prstGeom>
          <a:ln w="28575">
            <a:solidFill>
              <a:srgbClr val="008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1695283" y="1117900"/>
            <a:ext cx="0" cy="26532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400189" y="2315441"/>
            <a:ext cx="3796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0" dirty="0" smtClean="0"/>
              <a:t>E</a:t>
            </a:r>
            <a:endParaRPr lang="en-US" sz="2000" b="1" i="0" dirty="0"/>
          </a:p>
        </p:txBody>
      </p:sp>
      <p:grpSp>
        <p:nvGrpSpPr>
          <p:cNvPr id="3" name="Group 26"/>
          <p:cNvGrpSpPr/>
          <p:nvPr/>
        </p:nvGrpSpPr>
        <p:grpSpPr>
          <a:xfrm>
            <a:off x="3810114" y="1827238"/>
            <a:ext cx="240101" cy="1771959"/>
            <a:chOff x="2904550" y="1724063"/>
            <a:chExt cx="240101" cy="1771959"/>
          </a:xfrm>
        </p:grpSpPr>
        <p:graphicFrame>
          <p:nvGraphicFramePr>
            <p:cNvPr id="28" name="Object 8"/>
            <p:cNvGraphicFramePr>
              <a:graphicFrameLocks noChangeAspect="1"/>
            </p:cNvGraphicFramePr>
            <p:nvPr/>
          </p:nvGraphicFramePr>
          <p:xfrm>
            <a:off x="2917057" y="1724063"/>
            <a:ext cx="227594" cy="1740945"/>
          </p:xfrm>
          <a:graphic>
            <a:graphicData uri="http://schemas.openxmlformats.org/presentationml/2006/ole">
              <p:oleObj spid="_x0000_s155651" name="CS ChemDraw Drawing" r:id="rId5" imgW="118318" imgH="688500" progId="ChemDraw.Document.6.0">
                <p:embed/>
              </p:oleObj>
            </a:graphicData>
          </a:graphic>
        </p:graphicFrame>
        <p:sp>
          <p:nvSpPr>
            <p:cNvPr id="29" name="Isosceles Triangle 28"/>
            <p:cNvSpPr/>
            <p:nvPr/>
          </p:nvSpPr>
          <p:spPr>
            <a:xfrm rot="10800000">
              <a:off x="2904550" y="3339905"/>
              <a:ext cx="181096" cy="156117"/>
            </a:xfrm>
            <a:prstGeom prst="triangl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4988514" y="2533028"/>
            <a:ext cx="1547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>
            <a:off x="4993167" y="2072080"/>
            <a:ext cx="15427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6561827" y="235976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T</a:t>
            </a:r>
            <a:r>
              <a:rPr lang="en-US" sz="2000" i="0" baseline="-25000" dirty="0" smtClean="0"/>
              <a:t>1</a:t>
            </a:r>
            <a:endParaRPr lang="en-US" sz="2000" i="0" baseline="-25000" dirty="0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6566479" y="1878791"/>
            <a:ext cx="3962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0" dirty="0" smtClean="0"/>
              <a:t>T</a:t>
            </a:r>
            <a:r>
              <a:rPr lang="en-US" sz="2000" i="0" baseline="-25000" dirty="0" smtClean="0"/>
              <a:t>2</a:t>
            </a:r>
            <a:endParaRPr lang="en-US" sz="2000" i="0" baseline="-250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4633780" y="1879936"/>
            <a:ext cx="341964" cy="65420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155144" y="2556454"/>
            <a:ext cx="0" cy="1048208"/>
          </a:xfrm>
          <a:prstGeom prst="straightConnector1">
            <a:avLst/>
          </a:prstGeom>
          <a:ln w="28575">
            <a:solidFill>
              <a:srgbClr val="00CC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250817" y="2578750"/>
            <a:ext cx="0" cy="99988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609600" y="1555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“Complete” </a:t>
            </a:r>
            <a:r>
              <a:rPr lang="en-US" sz="3200" b="1" u="sng" dirty="0" err="1" smtClean="0">
                <a:solidFill>
                  <a:schemeClr val="tx2"/>
                </a:solidFill>
              </a:rPr>
              <a:t>Jablonski</a:t>
            </a:r>
            <a:r>
              <a:rPr lang="en-US" sz="3200" b="1" u="sng" dirty="0" smtClean="0">
                <a:solidFill>
                  <a:schemeClr val="tx2"/>
                </a:solidFill>
              </a:rPr>
              <a:t> </a:t>
            </a:r>
            <a:r>
              <a:rPr lang="en-US" sz="3200" b="1" u="sng" dirty="0">
                <a:solidFill>
                  <a:schemeClr val="tx2"/>
                </a:solidFill>
              </a:rPr>
              <a:t>Diagram</a:t>
            </a:r>
          </a:p>
        </p:txBody>
      </p:sp>
      <p:cxnSp>
        <p:nvCxnSpPr>
          <p:cNvPr id="42" name="Straight Arrow Connector 41"/>
          <p:cNvCxnSpPr>
            <a:endCxn id="30" idx="1"/>
          </p:cNvCxnSpPr>
          <p:nvPr/>
        </p:nvCxnSpPr>
        <p:spPr>
          <a:xfrm flipH="1" flipV="1">
            <a:off x="6535919" y="2533028"/>
            <a:ext cx="515390" cy="122030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37078" y="2338522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Product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52" name="Straight Arrow Connector 51"/>
          <p:cNvCxnSpPr>
            <a:stCxn id="56" idx="1"/>
          </p:cNvCxnSpPr>
          <p:nvPr/>
        </p:nvCxnSpPr>
        <p:spPr>
          <a:xfrm flipV="1">
            <a:off x="2646488" y="1857619"/>
            <a:ext cx="419561" cy="76199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725622" y="1619594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Product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>
            <a:off x="7045500" y="2663177"/>
            <a:ext cx="8133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>
            <a:off x="1833144" y="1933818"/>
            <a:ext cx="8133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86052" y="4094257"/>
            <a:ext cx="4221412" cy="19005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Measurement Technique</a:t>
            </a:r>
          </a:p>
          <a:p>
            <a:pPr algn="ctr">
              <a:spcAft>
                <a:spcPts val="15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Absorption Spectroscopy</a:t>
            </a:r>
          </a:p>
          <a:p>
            <a:pPr algn="ctr">
              <a:spcAft>
                <a:spcPts val="1500"/>
              </a:spcAft>
            </a:pPr>
            <a:r>
              <a:rPr lang="en-US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Fluorescence Spectroscopy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Aft>
                <a:spcPts val="15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Transient Absorption Spectroscopy 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2649330" y="4603157"/>
            <a:ext cx="2646570" cy="1974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ight Brace 58"/>
          <p:cNvSpPr/>
          <p:nvPr/>
        </p:nvSpPr>
        <p:spPr>
          <a:xfrm>
            <a:off x="3067050" y="4800600"/>
            <a:ext cx="400050" cy="8763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3506580" y="5231807"/>
            <a:ext cx="1579770" cy="640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Brace 62"/>
          <p:cNvSpPr/>
          <p:nvPr/>
        </p:nvSpPr>
        <p:spPr>
          <a:xfrm>
            <a:off x="3067050" y="5715000"/>
            <a:ext cx="400050" cy="8763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3417680" y="5775960"/>
            <a:ext cx="1344820" cy="3702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Other Excitations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135170" name="Picture 2" descr="http://ak8.picdn.net/shutterstock/videos/1265707/preview/stock-footage-blacksmith-shaping-a-horsesh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117" y="1436108"/>
            <a:ext cx="3342984" cy="187207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88336" y="809396"/>
            <a:ext cx="2508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Thermal Excitation</a:t>
            </a:r>
            <a:endParaRPr lang="en-US" sz="2400" dirty="0"/>
          </a:p>
        </p:txBody>
      </p:sp>
      <p:pic>
        <p:nvPicPr>
          <p:cNvPr id="194562" name="Picture 2" descr="http://3.bp.blogspot.com/-yhBz5SyY_Z8/UIW0X3JUCbI/AAAAAAAADWE/NelktrdMgno/s1600/HILBERT_0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6" y="3836988"/>
            <a:ext cx="3769124" cy="2514600"/>
          </a:xfrm>
          <a:prstGeom prst="rect">
            <a:avLst/>
          </a:prstGeom>
          <a:noFill/>
        </p:spPr>
      </p:pic>
      <p:pic>
        <p:nvPicPr>
          <p:cNvPr id="285698" name="Picture 2" descr="Image result for BLACK BODY radi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3575" y="3848100"/>
            <a:ext cx="4425246" cy="2489201"/>
          </a:xfrm>
          <a:prstGeom prst="rect">
            <a:avLst/>
          </a:prstGeom>
          <a:noFill/>
        </p:spPr>
      </p:pic>
      <p:pic>
        <p:nvPicPr>
          <p:cNvPr id="285700" name="Picture 4" descr="Image result for light bulb filament 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1456" y="1463676"/>
            <a:ext cx="3280352" cy="1845198"/>
          </a:xfrm>
          <a:prstGeom prst="rect">
            <a:avLst/>
          </a:prstGeom>
          <a:noFill/>
        </p:spPr>
      </p:pic>
      <p:pic>
        <p:nvPicPr>
          <p:cNvPr id="2857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1826" y="3853068"/>
            <a:ext cx="929120" cy="149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4091" y="3897451"/>
            <a:ext cx="1027399" cy="159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8" name="Picture 6" descr="http://www.chemistry-blog.com/wp-content/uploads/2013/07/GSColo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713" y="3735388"/>
            <a:ext cx="4389372" cy="2885606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Other Excitations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135174" name="Picture 6" descr="https://lh4.googleusercontent.com/-NGr2Xm1iQ5E/TrVunFn2P_I/AAAAAAAAABU/yiSBvxftVSg/s0/glow_stic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001" y="1031015"/>
            <a:ext cx="1727532" cy="2436822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7536" y="809396"/>
            <a:ext cx="2611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Chemical Excitation</a:t>
            </a:r>
            <a:endParaRPr lang="en-US" sz="2400" dirty="0"/>
          </a:p>
        </p:txBody>
      </p:sp>
      <p:pic>
        <p:nvPicPr>
          <p:cNvPr id="202756" name="Picture 4" descr="GlowSti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596" y="3662361"/>
            <a:ext cx="3776703" cy="2857707"/>
          </a:xfrm>
          <a:prstGeom prst="rect">
            <a:avLst/>
          </a:prstGeom>
          <a:noFill/>
        </p:spPr>
      </p:pic>
      <p:pic>
        <p:nvPicPr>
          <p:cNvPr id="283650" name="Picture 2" descr="Image result for bioluminescence 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260" y="1591841"/>
            <a:ext cx="3373438" cy="1889125"/>
          </a:xfrm>
          <a:prstGeom prst="rect">
            <a:avLst/>
          </a:prstGeom>
          <a:noFill/>
        </p:spPr>
      </p:pic>
      <p:pic>
        <p:nvPicPr>
          <p:cNvPr id="283652" name="Picture 4" descr="Image result for chemiluminescence 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4120" y="1316177"/>
            <a:ext cx="1973553" cy="2165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Other Excitations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135178" name="Picture 10" descr="http://emerald.physics.unc.edu/about/labs/content/techresource/images/sonolum.luminol.ho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1395123"/>
            <a:ext cx="3981884" cy="265459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75636" y="809396"/>
            <a:ext cx="2525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Sonoluminescence</a:t>
            </a:r>
            <a:endParaRPr lang="en-US" sz="2400" dirty="0"/>
          </a:p>
        </p:txBody>
      </p:sp>
      <p:pic>
        <p:nvPicPr>
          <p:cNvPr id="200706" name="Picture 2" descr="http://upload.wikimedia.org/wikipedia/commons/thumb/2/2a/Sonoluminescence_Setup.png/400px-Sonoluminescence_Setu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8713" y="1428354"/>
            <a:ext cx="3342745" cy="2507059"/>
          </a:xfrm>
          <a:prstGeom prst="rect">
            <a:avLst/>
          </a:prstGeom>
          <a:noFill/>
        </p:spPr>
      </p:pic>
      <p:pic>
        <p:nvPicPr>
          <p:cNvPr id="281602" name="Picture 2" descr="Image result for SONOLUMINESCENCE 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6374" y="4443413"/>
            <a:ext cx="3375025" cy="2253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Other Excitations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946" y="1364112"/>
            <a:ext cx="1777422" cy="231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5916758" y="3659918"/>
            <a:ext cx="21307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 </a:t>
            </a:r>
            <a:r>
              <a:rPr lang="en-US" sz="1200" i="1" dirty="0"/>
              <a:t>Nature</a:t>
            </a:r>
            <a:r>
              <a:rPr lang="en-US" sz="1200" dirty="0"/>
              <a:t> </a:t>
            </a:r>
            <a:r>
              <a:rPr lang="en-US" sz="1200" b="1" dirty="0"/>
              <a:t>2008</a:t>
            </a:r>
            <a:r>
              <a:rPr lang="en-US" sz="1200" dirty="0"/>
              <a:t>, 455, 1089–1092.</a:t>
            </a:r>
          </a:p>
        </p:txBody>
      </p:sp>
      <p:pic>
        <p:nvPicPr>
          <p:cNvPr id="1505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8517" y="1357028"/>
            <a:ext cx="1540163" cy="231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6900" y="6356350"/>
            <a:ext cx="469900" cy="365125"/>
          </a:xfrm>
        </p:spPr>
        <p:txBody>
          <a:bodyPr/>
          <a:lstStyle/>
          <a:p>
            <a:fld id="{C0853DF4-0E5D-4B0F-934B-9E335D8A467D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29415" y="774700"/>
            <a:ext cx="3431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US" sz="2400" dirty="0" err="1" smtClean="0"/>
              <a:t>Tribo</a:t>
            </a:r>
            <a:r>
              <a:rPr lang="en-US" sz="2400" dirty="0" smtClean="0"/>
              <a:t>/</a:t>
            </a:r>
            <a:r>
              <a:rPr lang="en-US" sz="2400" dirty="0" err="1" smtClean="0"/>
              <a:t>Fractoluminescence</a:t>
            </a:r>
            <a:endParaRPr lang="en-US" sz="2400" dirty="0"/>
          </a:p>
        </p:txBody>
      </p:sp>
      <p:pic>
        <p:nvPicPr>
          <p:cNvPr id="204806" name="Picture 6" descr="http://www.candyfavorites.com/blog/wp-content/uploads/l_life_savers_wintogre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5941" y="4545446"/>
            <a:ext cx="2498681" cy="1824038"/>
          </a:xfrm>
          <a:prstGeom prst="rect">
            <a:avLst/>
          </a:prstGeom>
          <a:noFill/>
        </p:spPr>
      </p:pic>
      <p:pic>
        <p:nvPicPr>
          <p:cNvPr id="222210" name="Picture 2" descr="Image result for triboluminescenc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230" y="4334021"/>
            <a:ext cx="3640570" cy="2040320"/>
          </a:xfrm>
          <a:prstGeom prst="rect">
            <a:avLst/>
          </a:prstGeom>
          <a:noFill/>
        </p:spPr>
      </p:pic>
      <p:pic>
        <p:nvPicPr>
          <p:cNvPr id="222212" name="Picture 4" descr="Image result for triboluminescence 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9695" y="1357306"/>
            <a:ext cx="4154567" cy="2331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Side Note: Other Excitations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135176" name="Picture 8" descr="http://www.broccolicity.com/wp-content/uploads/2013/03/url-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9166" y="1451264"/>
            <a:ext cx="2866734" cy="2866734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3107786" y="844808"/>
            <a:ext cx="2873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 smtClean="0"/>
              <a:t>Electroluminescence</a:t>
            </a:r>
            <a:endParaRPr lang="en-US" sz="2400" dirty="0"/>
          </a:p>
        </p:txBody>
      </p:sp>
      <p:pic>
        <p:nvPicPr>
          <p:cNvPr id="206850" name="Picture 2" descr="http://www.sony.net/SonyInfo/technology/technology/theme/8ido18000001r2by-img/8ido18000001r2k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113" y="1423703"/>
            <a:ext cx="4263804" cy="2896169"/>
          </a:xfrm>
          <a:prstGeom prst="rect">
            <a:avLst/>
          </a:prstGeom>
          <a:noFill/>
        </p:spPr>
      </p:pic>
      <p:pic>
        <p:nvPicPr>
          <p:cNvPr id="277506" name="Picture 2" descr="Image result for rollable OLED 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047" y="4661044"/>
            <a:ext cx="3429000" cy="1924051"/>
          </a:xfrm>
          <a:prstGeom prst="rect">
            <a:avLst/>
          </a:prstGeom>
          <a:noFill/>
        </p:spPr>
      </p:pic>
      <p:pic>
        <p:nvPicPr>
          <p:cNvPr id="277508" name="Picture 4" descr="Image result for flexible OLED 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458" y="4654389"/>
            <a:ext cx="3418898" cy="1926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 smtClean="0">
                <a:solidFill>
                  <a:schemeClr val="tx2"/>
                </a:solidFill>
              </a:rPr>
              <a:t>Photophysics</a:t>
            </a:r>
            <a:r>
              <a:rPr lang="en-US" sz="3200" b="1" u="sng" dirty="0" smtClean="0">
                <a:solidFill>
                  <a:schemeClr val="tx2"/>
                </a:solidFill>
              </a:rPr>
              <a:t> End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8038" y="2616787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Any 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186" y="4726568"/>
            <a:ext cx="1552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9428" y="4754710"/>
            <a:ext cx="1600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6016" y="979317"/>
            <a:ext cx="1590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613" y="1007026"/>
            <a:ext cx="15430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4635" y="1019148"/>
            <a:ext cx="1590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0557" y="967195"/>
            <a:ext cx="15716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18572" y="3006433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Rainbows</a:t>
            </a:r>
          </a:p>
          <a:p>
            <a:pPr algn="ctr"/>
            <a:r>
              <a:rPr lang="en-US" dirty="0" smtClean="0"/>
              <a:t>Mirage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8796" y="2999941"/>
            <a:ext cx="170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Moon Light</a:t>
            </a:r>
          </a:p>
          <a:p>
            <a:pPr algn="ctr"/>
            <a:r>
              <a:rPr lang="en-US" dirty="0" smtClean="0"/>
              <a:t>Most solids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8472" y="2999073"/>
            <a:ext cx="1565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Two-slit exp</a:t>
            </a:r>
          </a:p>
          <a:p>
            <a:pPr algn="ctr"/>
            <a:r>
              <a:rPr lang="en-US" dirty="0" smtClean="0"/>
              <a:t>Holograms</a:t>
            </a:r>
          </a:p>
          <a:p>
            <a:pPr algn="ctr"/>
            <a:r>
              <a:rPr lang="en-US" dirty="0" smtClean="0"/>
              <a:t>Shadow Blur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297" y="2999068"/>
            <a:ext cx="156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Sand in Water</a:t>
            </a:r>
          </a:p>
          <a:p>
            <a:pPr algn="ctr"/>
            <a:r>
              <a:rPr lang="en-US" dirty="0" smtClean="0"/>
              <a:t>Sunsets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0882" y="5102108"/>
            <a:ext cx="1704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UV-Vis</a:t>
            </a:r>
          </a:p>
          <a:p>
            <a:pPr algn="ctr"/>
            <a:r>
              <a:rPr lang="en-US" dirty="0" err="1" smtClean="0"/>
              <a:t>Fluorometry</a:t>
            </a:r>
            <a:endParaRPr lang="en-US" dirty="0" smtClean="0"/>
          </a:p>
          <a:p>
            <a:pPr algn="ctr"/>
            <a:r>
              <a:rPr lang="en-US" dirty="0" smtClean="0"/>
              <a:t>TRE, TA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Interaction of Incident Light with Matter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16" y="1005244"/>
            <a:ext cx="5472545" cy="15586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Narrowing our focus</a:t>
            </a:r>
          </a:p>
          <a:p>
            <a:pPr marL="692150" defTabSz="695325"/>
            <a:r>
              <a:rPr lang="en-US" sz="2800" dirty="0" err="1" smtClean="0"/>
              <a:t>Absorp</a:t>
            </a:r>
            <a:r>
              <a:rPr lang="en-US" sz="2800" dirty="0" smtClean="0"/>
              <a:t>./Trans.</a:t>
            </a:r>
          </a:p>
          <a:p>
            <a:pPr marL="692150" defTabSz="695325"/>
            <a:r>
              <a:rPr lang="en-US" sz="2800" dirty="0" smtClean="0"/>
              <a:t>Visible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2397485" y="3991690"/>
            <a:ext cx="600080" cy="1508550"/>
          </a:xfrm>
          <a:prstGeom prst="cube">
            <a:avLst>
              <a:gd name="adj" fmla="val 31624"/>
            </a:avLst>
          </a:prstGeom>
          <a:solidFill>
            <a:srgbClr val="FFC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97"/>
          <p:cNvSpPr>
            <a:spLocks noChangeAspect="1"/>
          </p:cNvSpPr>
          <p:nvPr/>
        </p:nvSpPr>
        <p:spPr bwMode="auto">
          <a:xfrm rot="324265" flipH="1">
            <a:off x="416230" y="4723095"/>
            <a:ext cx="1796285" cy="338297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762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968" y="4139036"/>
            <a:ext cx="235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Light (h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79268" y="3096058"/>
            <a:ext cx="5112327" cy="342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u="sng" dirty="0" smtClean="0"/>
              <a:t>E</a:t>
            </a:r>
            <a:r>
              <a:rPr kumimoji="0" lang="en-US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lectronic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Transitions-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electrons excited from one energy level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another.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573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Atomic</a:t>
            </a:r>
          </a:p>
          <a:p>
            <a:pPr marL="12573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noProof="0" dirty="0" smtClean="0"/>
              <a:t>Molecular</a:t>
            </a:r>
          </a:p>
          <a:p>
            <a:pPr marL="12573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Materials</a:t>
            </a:r>
          </a:p>
          <a:p>
            <a:pPr marL="12573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noProof="0" dirty="0" smtClean="0"/>
              <a:t>Solids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3477" y="5597229"/>
            <a:ext cx="144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Sample</a:t>
            </a:r>
            <a:endParaRPr lang="en-US" sz="2800" b="1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Interaction of Light with Matter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1397" y="723379"/>
            <a:ext cx="5097432" cy="205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1199544" y="1014287"/>
          <a:ext cx="1727202" cy="1725806"/>
        </p:xfrm>
        <a:graphic>
          <a:graphicData uri="http://schemas.openxmlformats.org/presentationml/2006/ole">
            <p:oleObj spid="_x0000_s1029" name="CS ChemDraw Drawing" r:id="rId4" imgW="1962516" imgH="1961010" progId="ChemDraw.Document.6.0">
              <p:embed/>
            </p:oleObj>
          </a:graphicData>
        </a:graphic>
      </p:graphicFrame>
      <p:sp>
        <p:nvSpPr>
          <p:cNvPr id="265223" name="Rectangle 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3175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>
                <a:solidFill>
                  <a:schemeClr val="tx2"/>
                </a:solidFill>
              </a:rPr>
              <a:t>Hydrogen </a:t>
            </a:r>
            <a:r>
              <a:rPr lang="en-US" sz="3200" b="1" u="sng" dirty="0" smtClean="0">
                <a:solidFill>
                  <a:schemeClr val="tx2"/>
                </a:solidFill>
              </a:rPr>
              <a:t>Absorption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graphicFrame>
        <p:nvGraphicFramePr>
          <p:cNvPr id="265227" name="Object 11"/>
          <p:cNvGraphicFramePr>
            <a:graphicFrameLocks noChangeAspect="1"/>
          </p:cNvGraphicFramePr>
          <p:nvPr/>
        </p:nvGraphicFramePr>
        <p:xfrm>
          <a:off x="5789612" y="2133600"/>
          <a:ext cx="3201988" cy="3733800"/>
        </p:xfrm>
        <a:graphic>
          <a:graphicData uri="http://schemas.openxmlformats.org/presentationml/2006/ole">
            <p:oleObj spid="_x0000_s1028" name="CS ChemDraw Drawing" r:id="rId5" imgW="2093261" imgH="2440929" progId="ChemDraw.Document.6.0">
              <p:embed/>
            </p:oleObj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53DF4-0E5D-4B0F-934B-9E335D8A467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21308" y="489297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2" name="Freeform 97"/>
          <p:cNvSpPr>
            <a:spLocks noChangeAspect="1"/>
          </p:cNvSpPr>
          <p:nvPr/>
        </p:nvSpPr>
        <p:spPr bwMode="auto">
          <a:xfrm rot="2504067" flipH="1">
            <a:off x="974697" y="1217364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68316" y="1818409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3680981" y="1018309"/>
          <a:ext cx="1729219" cy="1729219"/>
        </p:xfrm>
        <a:graphic>
          <a:graphicData uri="http://schemas.openxmlformats.org/presentationml/2006/ole">
            <p:oleObj spid="_x0000_s1030" name="CS ChemDraw Drawing" r:id="rId6" imgW="1961165" imgH="1961010" progId="ChemDraw.Document.6.0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1799586" y="3059113"/>
          <a:ext cx="539432" cy="3080756"/>
        </p:xfrm>
        <a:graphic>
          <a:graphicData uri="http://schemas.openxmlformats.org/presentationml/2006/ole">
            <p:oleObj spid="_x0000_s1032" name="CS ChemDraw Drawing" r:id="rId7" imgW="427891" imgH="2448630" progId="ChemDraw.Document.6.0">
              <p:embed/>
            </p:oleObj>
          </a:graphicData>
        </a:graphic>
      </p:graphicFrame>
      <p:sp>
        <p:nvSpPr>
          <p:cNvPr id="21" name="Rectangle 20"/>
          <p:cNvSpPr/>
          <p:nvPr/>
        </p:nvSpPr>
        <p:spPr>
          <a:xfrm>
            <a:off x="1358590" y="6241534"/>
            <a:ext cx="1425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Ground State</a:t>
            </a:r>
            <a:endParaRPr lang="en-US" dirty="0"/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4314186" y="3060383"/>
          <a:ext cx="540490" cy="2842577"/>
        </p:xfrm>
        <a:graphic>
          <a:graphicData uri="http://schemas.openxmlformats.org/presentationml/2006/ole">
            <p:oleObj spid="_x0000_s1033" name="CS ChemDraw Drawing" r:id="rId8" imgW="427891" imgH="2255040" progId="ChemDraw.Document.6.0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>
          <a:xfrm>
            <a:off x="3873190" y="6241534"/>
            <a:ext cx="1384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Excited State</a:t>
            </a:r>
            <a:endParaRPr lang="en-US" dirty="0"/>
          </a:p>
        </p:txBody>
      </p:sp>
      <p:sp>
        <p:nvSpPr>
          <p:cNvPr id="24" name="Freeform 97"/>
          <p:cNvSpPr>
            <a:spLocks noChangeAspect="1"/>
          </p:cNvSpPr>
          <p:nvPr/>
        </p:nvSpPr>
        <p:spPr bwMode="auto">
          <a:xfrm rot="2504067" flipH="1">
            <a:off x="911820" y="5342324"/>
            <a:ext cx="1228388" cy="2313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38100">
            <a:solidFill>
              <a:srgbClr val="FF0000">
                <a:alpha val="40000"/>
              </a:srgbClr>
            </a:solidFill>
            <a:round/>
            <a:headEnd type="triangle" w="med" len="lg"/>
            <a:tailEnd/>
          </a:ln>
        </p:spPr>
        <p:txBody>
          <a:bodyPr/>
          <a:lstStyle/>
          <a:p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6431" y="4817457"/>
            <a:ext cx="4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06458" y="2895600"/>
            <a:ext cx="0" cy="3276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3872" y="4343400"/>
            <a:ext cx="82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999510" y="4876800"/>
            <a:ext cx="58189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1" grpId="0"/>
      <p:bldP spid="23" grpId="0"/>
      <p:bldP spid="24" grpId="0" animBg="1"/>
      <p:bldP spid="25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22282</TotalTime>
  <Words>2212</Words>
  <Application>Microsoft Office PowerPoint</Application>
  <PresentationFormat>On-screen Show (4:3)</PresentationFormat>
  <Paragraphs>752</Paragraphs>
  <Slides>69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Office Theme</vt:lpstr>
      <vt:lpstr>CS ChemDraw Drawing</vt:lpstr>
      <vt:lpstr>Equation</vt:lpstr>
      <vt:lpstr>Graph</vt:lpstr>
      <vt:lpstr>Slide 1</vt:lpstr>
      <vt:lpstr>Slide 2</vt:lpstr>
      <vt:lpstr>Slide 3</vt:lpstr>
      <vt:lpstr>CHM 5681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The following is a preview for group theory.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End of preview.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Atomic/Molecular Absorptions</dc:title>
  <dc:creator>Vastib</dc:creator>
  <cp:lastModifiedBy>Vastib</cp:lastModifiedBy>
  <cp:revision>82</cp:revision>
  <dcterms:created xsi:type="dcterms:W3CDTF">2013-07-05T17:21:50Z</dcterms:created>
  <dcterms:modified xsi:type="dcterms:W3CDTF">2018-08-28T19:10:40Z</dcterms:modified>
</cp:coreProperties>
</file>